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9" r:id="rId3"/>
    <p:sldId id="257" r:id="rId4"/>
    <p:sldId id="258" r:id="rId5"/>
    <p:sldId id="264" r:id="rId6"/>
    <p:sldId id="263" r:id="rId7"/>
    <p:sldId id="260" r:id="rId8"/>
    <p:sldId id="261" r:id="rId9"/>
    <p:sldId id="262" r:id="rId10"/>
    <p:sldId id="28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3" r:id="rId20"/>
    <p:sldId id="274" r:id="rId21"/>
    <p:sldId id="276" r:id="rId22"/>
    <p:sldId id="285" r:id="rId23"/>
    <p:sldId id="277" r:id="rId24"/>
    <p:sldId id="283" r:id="rId25"/>
    <p:sldId id="284" r:id="rId26"/>
    <p:sldId id="282" r:id="rId27"/>
    <p:sldId id="281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0015D-CFAB-46F6-8073-D958AD796D1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7C42BC2-A816-4F17-91EA-433A9B646E91}">
      <dgm:prSet/>
      <dgm:spPr/>
      <dgm:t>
        <a:bodyPr/>
        <a:lstStyle/>
        <a:p>
          <a:r>
            <a:rPr lang="en-US"/>
            <a:t>Display</a:t>
          </a:r>
        </a:p>
      </dgm:t>
    </dgm:pt>
    <dgm:pt modelId="{2C0805EF-A0BC-41FA-9ACB-C6811BE0065F}" type="parTrans" cxnId="{1A6F6F45-8B93-41FE-80F8-523EA09A4ED2}">
      <dgm:prSet/>
      <dgm:spPr/>
      <dgm:t>
        <a:bodyPr/>
        <a:lstStyle/>
        <a:p>
          <a:endParaRPr lang="en-US"/>
        </a:p>
      </dgm:t>
    </dgm:pt>
    <dgm:pt modelId="{B6B51935-439B-430D-84F0-A71F0F657001}" type="sibTrans" cxnId="{1A6F6F45-8B93-41FE-80F8-523EA09A4ED2}">
      <dgm:prSet/>
      <dgm:spPr/>
      <dgm:t>
        <a:bodyPr/>
        <a:lstStyle/>
        <a:p>
          <a:endParaRPr lang="en-US"/>
        </a:p>
      </dgm:t>
    </dgm:pt>
    <dgm:pt modelId="{0627657F-ACAF-4F1D-B5DA-025BB9A5D316}">
      <dgm:prSet/>
      <dgm:spPr/>
      <dgm:t>
        <a:bodyPr/>
        <a:lstStyle/>
        <a:p>
          <a:r>
            <a:rPr lang="en-US"/>
            <a:t>Display conversational transcripts</a:t>
          </a:r>
        </a:p>
      </dgm:t>
    </dgm:pt>
    <dgm:pt modelId="{40068374-F9F2-4029-9B0E-6FEB6157B531}" type="parTrans" cxnId="{C76482FC-85B6-4A7C-B756-CA21C919FB6D}">
      <dgm:prSet/>
      <dgm:spPr/>
      <dgm:t>
        <a:bodyPr/>
        <a:lstStyle/>
        <a:p>
          <a:endParaRPr lang="en-US"/>
        </a:p>
      </dgm:t>
    </dgm:pt>
    <dgm:pt modelId="{E3047486-7F5B-4F1D-A01C-AE3E9A2D6430}" type="sibTrans" cxnId="{C76482FC-85B6-4A7C-B756-CA21C919FB6D}">
      <dgm:prSet/>
      <dgm:spPr/>
      <dgm:t>
        <a:bodyPr/>
        <a:lstStyle/>
        <a:p>
          <a:endParaRPr lang="en-US"/>
        </a:p>
      </dgm:t>
    </dgm:pt>
    <dgm:pt modelId="{5DBD4107-E4F0-4C3A-8C83-7D006E523039}">
      <dgm:prSet/>
      <dgm:spPr/>
      <dgm:t>
        <a:bodyPr/>
        <a:lstStyle/>
        <a:p>
          <a:r>
            <a:rPr lang="en-US"/>
            <a:t>Visualise</a:t>
          </a:r>
        </a:p>
      </dgm:t>
    </dgm:pt>
    <dgm:pt modelId="{45AF4E01-D298-412C-A791-A15D696F0A16}" type="parTrans" cxnId="{0D2EBD1F-2B1B-469C-A4BC-AA329331EB5E}">
      <dgm:prSet/>
      <dgm:spPr/>
      <dgm:t>
        <a:bodyPr/>
        <a:lstStyle/>
        <a:p>
          <a:endParaRPr lang="en-US"/>
        </a:p>
      </dgm:t>
    </dgm:pt>
    <dgm:pt modelId="{CC934BA0-CB45-43EA-9303-84F26DB963B0}" type="sibTrans" cxnId="{0D2EBD1F-2B1B-469C-A4BC-AA329331EB5E}">
      <dgm:prSet/>
      <dgm:spPr/>
      <dgm:t>
        <a:bodyPr/>
        <a:lstStyle/>
        <a:p>
          <a:endParaRPr lang="en-US"/>
        </a:p>
      </dgm:t>
    </dgm:pt>
    <dgm:pt modelId="{39DC89D1-FFFB-40D7-BF01-CA06962F94AE}">
      <dgm:prSet/>
      <dgm:spPr/>
      <dgm:t>
        <a:bodyPr/>
        <a:lstStyle/>
        <a:p>
          <a:r>
            <a:rPr lang="en-US" dirty="0" err="1"/>
            <a:t>Visualise</a:t>
          </a:r>
          <a:r>
            <a:rPr lang="en-US" dirty="0"/>
            <a:t> relationships between different parts of conversation</a:t>
          </a:r>
        </a:p>
      </dgm:t>
    </dgm:pt>
    <dgm:pt modelId="{9B7451D9-78C0-4FBE-9C74-476819DD1FEE}" type="parTrans" cxnId="{C5A174E7-B65B-446A-AFB8-7F4171FA66A1}">
      <dgm:prSet/>
      <dgm:spPr/>
      <dgm:t>
        <a:bodyPr/>
        <a:lstStyle/>
        <a:p>
          <a:endParaRPr lang="en-US"/>
        </a:p>
      </dgm:t>
    </dgm:pt>
    <dgm:pt modelId="{4D176699-C5E8-4940-A348-F154901DA935}" type="sibTrans" cxnId="{C5A174E7-B65B-446A-AFB8-7F4171FA66A1}">
      <dgm:prSet/>
      <dgm:spPr/>
      <dgm:t>
        <a:bodyPr/>
        <a:lstStyle/>
        <a:p>
          <a:endParaRPr lang="en-US"/>
        </a:p>
      </dgm:t>
    </dgm:pt>
    <dgm:pt modelId="{4040C70A-E371-41BC-AAE5-6EA5BFC8706C}">
      <dgm:prSet/>
      <dgm:spPr/>
      <dgm:t>
        <a:bodyPr/>
        <a:lstStyle/>
        <a:p>
          <a:r>
            <a:rPr lang="en-US" dirty="0"/>
            <a:t>Store</a:t>
          </a:r>
        </a:p>
      </dgm:t>
    </dgm:pt>
    <dgm:pt modelId="{E057366D-E525-4630-88A7-9F624A43E72E}" type="parTrans" cxnId="{49FB9F8B-3387-48ED-B53C-609B4D9C691F}">
      <dgm:prSet/>
      <dgm:spPr/>
      <dgm:t>
        <a:bodyPr/>
        <a:lstStyle/>
        <a:p>
          <a:endParaRPr lang="en-US"/>
        </a:p>
      </dgm:t>
    </dgm:pt>
    <dgm:pt modelId="{8C510330-A241-43F8-AFA2-123F41765AAC}" type="sibTrans" cxnId="{49FB9F8B-3387-48ED-B53C-609B4D9C691F}">
      <dgm:prSet/>
      <dgm:spPr/>
      <dgm:t>
        <a:bodyPr/>
        <a:lstStyle/>
        <a:p>
          <a:endParaRPr lang="en-US"/>
        </a:p>
      </dgm:t>
    </dgm:pt>
    <dgm:pt modelId="{D612C007-ED5C-418A-A060-90F64080BEED}">
      <dgm:prSet/>
      <dgm:spPr/>
      <dgm:t>
        <a:bodyPr/>
        <a:lstStyle/>
        <a:p>
          <a:r>
            <a:rPr lang="en-US"/>
            <a:t>Store data in a format for quantitative analysis</a:t>
          </a:r>
        </a:p>
      </dgm:t>
    </dgm:pt>
    <dgm:pt modelId="{AEF12D25-B369-4789-9C05-EE3478CAB50B}" type="parTrans" cxnId="{E2320F0E-E35F-4935-9AB1-9E5B1229063B}">
      <dgm:prSet/>
      <dgm:spPr/>
      <dgm:t>
        <a:bodyPr/>
        <a:lstStyle/>
        <a:p>
          <a:endParaRPr lang="en-US"/>
        </a:p>
      </dgm:t>
    </dgm:pt>
    <dgm:pt modelId="{ACECF607-7DE4-45A0-9A22-A7DCE6291914}" type="sibTrans" cxnId="{E2320F0E-E35F-4935-9AB1-9E5B1229063B}">
      <dgm:prSet/>
      <dgm:spPr/>
      <dgm:t>
        <a:bodyPr/>
        <a:lstStyle/>
        <a:p>
          <a:endParaRPr lang="en-US"/>
        </a:p>
      </dgm:t>
    </dgm:pt>
    <dgm:pt modelId="{97D7CE70-D523-414E-B244-7AA9FAF7D248}">
      <dgm:prSet/>
      <dgm:spPr/>
      <dgm:t>
        <a:bodyPr/>
        <a:lstStyle/>
        <a:p>
          <a:r>
            <a:rPr lang="en-US" dirty="0"/>
            <a:t>Search</a:t>
          </a:r>
        </a:p>
      </dgm:t>
    </dgm:pt>
    <dgm:pt modelId="{3E55A66B-1C2B-4FEC-96E4-BF04308669F9}" type="parTrans" cxnId="{BCAD0473-6800-4790-A371-6A016443189D}">
      <dgm:prSet/>
      <dgm:spPr/>
      <dgm:t>
        <a:bodyPr/>
        <a:lstStyle/>
        <a:p>
          <a:endParaRPr lang="zh-TW" altLang="en-US"/>
        </a:p>
      </dgm:t>
    </dgm:pt>
    <dgm:pt modelId="{598E1634-BC00-4762-AAD9-18FC23294D15}" type="sibTrans" cxnId="{BCAD0473-6800-4790-A371-6A016443189D}">
      <dgm:prSet/>
      <dgm:spPr/>
      <dgm:t>
        <a:bodyPr/>
        <a:lstStyle/>
        <a:p>
          <a:endParaRPr lang="zh-TW" altLang="en-US"/>
        </a:p>
      </dgm:t>
    </dgm:pt>
    <dgm:pt modelId="{08F8BBB6-57E9-4A36-B82C-B5266303D227}">
      <dgm:prSet/>
      <dgm:spPr/>
      <dgm:t>
        <a:bodyPr/>
        <a:lstStyle/>
        <a:p>
          <a:r>
            <a:rPr lang="en-US" dirty="0"/>
            <a:t>Search conversational transcripts to find  language  phenomena of interest </a:t>
          </a:r>
        </a:p>
      </dgm:t>
    </dgm:pt>
    <dgm:pt modelId="{8F312013-DEB5-441C-85ED-CC989F387F31}" type="parTrans" cxnId="{9C64C0F5-0F94-4378-950B-634CA3B8D903}">
      <dgm:prSet/>
      <dgm:spPr/>
      <dgm:t>
        <a:bodyPr/>
        <a:lstStyle/>
        <a:p>
          <a:endParaRPr lang="zh-TW" altLang="en-US"/>
        </a:p>
      </dgm:t>
    </dgm:pt>
    <dgm:pt modelId="{8F891DAD-8F92-4BE4-A084-EDB94117474A}" type="sibTrans" cxnId="{9C64C0F5-0F94-4378-950B-634CA3B8D903}">
      <dgm:prSet/>
      <dgm:spPr/>
      <dgm:t>
        <a:bodyPr/>
        <a:lstStyle/>
        <a:p>
          <a:endParaRPr lang="zh-TW" altLang="en-US"/>
        </a:p>
      </dgm:t>
    </dgm:pt>
    <dgm:pt modelId="{AB47617A-9A53-445C-B0F8-E61E1A1D0939}" type="pres">
      <dgm:prSet presAssocID="{E090015D-CFAB-46F6-8073-D958AD796D18}" presName="Name0" presStyleCnt="0">
        <dgm:presLayoutVars>
          <dgm:dir/>
          <dgm:animLvl val="lvl"/>
          <dgm:resizeHandles val="exact"/>
        </dgm:presLayoutVars>
      </dgm:prSet>
      <dgm:spPr/>
    </dgm:pt>
    <dgm:pt modelId="{522255F3-2444-4796-A6B1-6C34EB1E6167}" type="pres">
      <dgm:prSet presAssocID="{77C42BC2-A816-4F17-91EA-433A9B646E91}" presName="linNode" presStyleCnt="0"/>
      <dgm:spPr/>
    </dgm:pt>
    <dgm:pt modelId="{82087A36-2B83-4B9E-BAF8-8D07CE213989}" type="pres">
      <dgm:prSet presAssocID="{77C42BC2-A816-4F17-91EA-433A9B646E91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34456FA6-0368-4CA3-9AC4-B6121C46CCC2}" type="pres">
      <dgm:prSet presAssocID="{77C42BC2-A816-4F17-91EA-433A9B646E91}" presName="descendantText" presStyleLbl="alignAccFollowNode1" presStyleIdx="0" presStyleCnt="4">
        <dgm:presLayoutVars>
          <dgm:bulletEnabled/>
        </dgm:presLayoutVars>
      </dgm:prSet>
      <dgm:spPr/>
    </dgm:pt>
    <dgm:pt modelId="{71376670-1A74-454D-8FDB-B64E623460BC}" type="pres">
      <dgm:prSet presAssocID="{B6B51935-439B-430D-84F0-A71F0F657001}" presName="sp" presStyleCnt="0"/>
      <dgm:spPr/>
    </dgm:pt>
    <dgm:pt modelId="{3A2775B3-7879-4B31-AA4E-0E4D6D1485CD}" type="pres">
      <dgm:prSet presAssocID="{5DBD4107-E4F0-4C3A-8C83-7D006E523039}" presName="linNode" presStyleCnt="0"/>
      <dgm:spPr/>
    </dgm:pt>
    <dgm:pt modelId="{7AC3FADC-A8D4-46E1-A106-299AE115B3C6}" type="pres">
      <dgm:prSet presAssocID="{5DBD4107-E4F0-4C3A-8C83-7D006E523039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B163B941-EE8F-4F28-A9C1-A1DB44385286}" type="pres">
      <dgm:prSet presAssocID="{5DBD4107-E4F0-4C3A-8C83-7D006E523039}" presName="descendantText" presStyleLbl="alignAccFollowNode1" presStyleIdx="1" presStyleCnt="4">
        <dgm:presLayoutVars>
          <dgm:bulletEnabled/>
        </dgm:presLayoutVars>
      </dgm:prSet>
      <dgm:spPr/>
    </dgm:pt>
    <dgm:pt modelId="{2142185D-C757-4371-A504-185A18F7AF47}" type="pres">
      <dgm:prSet presAssocID="{CC934BA0-CB45-43EA-9303-84F26DB963B0}" presName="sp" presStyleCnt="0"/>
      <dgm:spPr/>
    </dgm:pt>
    <dgm:pt modelId="{F0628CA1-EE61-4CFA-AA21-F5E2981DC832}" type="pres">
      <dgm:prSet presAssocID="{97D7CE70-D523-414E-B244-7AA9FAF7D248}" presName="linNode" presStyleCnt="0"/>
      <dgm:spPr/>
    </dgm:pt>
    <dgm:pt modelId="{B4F439C7-E6EE-484D-B3D6-C0D9C47432AE}" type="pres">
      <dgm:prSet presAssocID="{97D7CE70-D523-414E-B244-7AA9FAF7D248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7DBE5AA3-E061-4360-BCE6-C307082D64A1}" type="pres">
      <dgm:prSet presAssocID="{97D7CE70-D523-414E-B244-7AA9FAF7D248}" presName="descendantText" presStyleLbl="alignAccFollowNode1" presStyleIdx="2" presStyleCnt="4">
        <dgm:presLayoutVars>
          <dgm:bulletEnabled/>
        </dgm:presLayoutVars>
      </dgm:prSet>
      <dgm:spPr/>
    </dgm:pt>
    <dgm:pt modelId="{91C62126-6C61-4D3E-A8AD-10DDD085B468}" type="pres">
      <dgm:prSet presAssocID="{598E1634-BC00-4762-AAD9-18FC23294D15}" presName="sp" presStyleCnt="0"/>
      <dgm:spPr/>
    </dgm:pt>
    <dgm:pt modelId="{FE6765F3-5134-403B-960B-DB9712B0279E}" type="pres">
      <dgm:prSet presAssocID="{4040C70A-E371-41BC-AAE5-6EA5BFC8706C}" presName="linNode" presStyleCnt="0"/>
      <dgm:spPr/>
    </dgm:pt>
    <dgm:pt modelId="{C84B130A-8A3E-44A7-B6E4-5095C582BB46}" type="pres">
      <dgm:prSet presAssocID="{4040C70A-E371-41BC-AAE5-6EA5BFC8706C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128BFB8F-818A-4936-B82F-D686B95A559B}" type="pres">
      <dgm:prSet presAssocID="{4040C70A-E371-41BC-AAE5-6EA5BFC8706C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07E2BC06-C356-450D-AC5C-3012532B5D16}" type="presOf" srcId="{E090015D-CFAB-46F6-8073-D958AD796D18}" destId="{AB47617A-9A53-445C-B0F8-E61E1A1D0939}" srcOrd="0" destOrd="0" presId="urn:microsoft.com/office/officeart/2016/7/layout/VerticalSolidActionList"/>
    <dgm:cxn modelId="{E2320F0E-E35F-4935-9AB1-9E5B1229063B}" srcId="{4040C70A-E371-41BC-AAE5-6EA5BFC8706C}" destId="{D612C007-ED5C-418A-A060-90F64080BEED}" srcOrd="0" destOrd="0" parTransId="{AEF12D25-B369-4789-9C05-EE3478CAB50B}" sibTransId="{ACECF607-7DE4-45A0-9A22-A7DCE6291914}"/>
    <dgm:cxn modelId="{0D2EBD1F-2B1B-469C-A4BC-AA329331EB5E}" srcId="{E090015D-CFAB-46F6-8073-D958AD796D18}" destId="{5DBD4107-E4F0-4C3A-8C83-7D006E523039}" srcOrd="1" destOrd="0" parTransId="{45AF4E01-D298-412C-A791-A15D696F0A16}" sibTransId="{CC934BA0-CB45-43EA-9303-84F26DB963B0}"/>
    <dgm:cxn modelId="{18587520-DEE1-460D-A6C2-73E2A5DAB5C5}" type="presOf" srcId="{4040C70A-E371-41BC-AAE5-6EA5BFC8706C}" destId="{C84B130A-8A3E-44A7-B6E4-5095C582BB46}" srcOrd="0" destOrd="0" presId="urn:microsoft.com/office/officeart/2016/7/layout/VerticalSolidActionList"/>
    <dgm:cxn modelId="{5B790E22-1A5F-4E08-82C7-0E9D85569FDA}" type="presOf" srcId="{5DBD4107-E4F0-4C3A-8C83-7D006E523039}" destId="{7AC3FADC-A8D4-46E1-A106-299AE115B3C6}" srcOrd="0" destOrd="0" presId="urn:microsoft.com/office/officeart/2016/7/layout/VerticalSolidActionList"/>
    <dgm:cxn modelId="{1A6F6F45-8B93-41FE-80F8-523EA09A4ED2}" srcId="{E090015D-CFAB-46F6-8073-D958AD796D18}" destId="{77C42BC2-A816-4F17-91EA-433A9B646E91}" srcOrd="0" destOrd="0" parTransId="{2C0805EF-A0BC-41FA-9ACB-C6811BE0065F}" sibTransId="{B6B51935-439B-430D-84F0-A71F0F657001}"/>
    <dgm:cxn modelId="{BCAD0473-6800-4790-A371-6A016443189D}" srcId="{E090015D-CFAB-46F6-8073-D958AD796D18}" destId="{97D7CE70-D523-414E-B244-7AA9FAF7D248}" srcOrd="2" destOrd="0" parTransId="{3E55A66B-1C2B-4FEC-96E4-BF04308669F9}" sibTransId="{598E1634-BC00-4762-AAD9-18FC23294D15}"/>
    <dgm:cxn modelId="{49FB9F8B-3387-48ED-B53C-609B4D9C691F}" srcId="{E090015D-CFAB-46F6-8073-D958AD796D18}" destId="{4040C70A-E371-41BC-AAE5-6EA5BFC8706C}" srcOrd="3" destOrd="0" parTransId="{E057366D-E525-4630-88A7-9F624A43E72E}" sibTransId="{8C510330-A241-43F8-AFA2-123F41765AAC}"/>
    <dgm:cxn modelId="{66E27DA2-C51B-4A47-BBBB-0748163BBF23}" type="presOf" srcId="{97D7CE70-D523-414E-B244-7AA9FAF7D248}" destId="{B4F439C7-E6EE-484D-B3D6-C0D9C47432AE}" srcOrd="0" destOrd="0" presId="urn:microsoft.com/office/officeart/2016/7/layout/VerticalSolidActionList"/>
    <dgm:cxn modelId="{094F8FAE-2AC6-40C7-B6F0-1F655FAF4BE9}" type="presOf" srcId="{D612C007-ED5C-418A-A060-90F64080BEED}" destId="{128BFB8F-818A-4936-B82F-D686B95A559B}" srcOrd="0" destOrd="0" presId="urn:microsoft.com/office/officeart/2016/7/layout/VerticalSolidActionList"/>
    <dgm:cxn modelId="{AE7A89C7-3126-4E87-95EE-776B9E5B4362}" type="presOf" srcId="{08F8BBB6-57E9-4A36-B82C-B5266303D227}" destId="{7DBE5AA3-E061-4360-BCE6-C307082D64A1}" srcOrd="0" destOrd="0" presId="urn:microsoft.com/office/officeart/2016/7/layout/VerticalSolidActionList"/>
    <dgm:cxn modelId="{E9A0A4CE-8264-49B6-9E51-D093F43701B6}" type="presOf" srcId="{77C42BC2-A816-4F17-91EA-433A9B646E91}" destId="{82087A36-2B83-4B9E-BAF8-8D07CE213989}" srcOrd="0" destOrd="0" presId="urn:microsoft.com/office/officeart/2016/7/layout/VerticalSolidActionList"/>
    <dgm:cxn modelId="{9C98CAD1-BC83-43D8-A2F7-B552F6BBB976}" type="presOf" srcId="{39DC89D1-FFFB-40D7-BF01-CA06962F94AE}" destId="{B163B941-EE8F-4F28-A9C1-A1DB44385286}" srcOrd="0" destOrd="0" presId="urn:microsoft.com/office/officeart/2016/7/layout/VerticalSolidActionList"/>
    <dgm:cxn modelId="{2B751AE0-3671-4913-8404-3A9773728EFA}" type="presOf" srcId="{0627657F-ACAF-4F1D-B5DA-025BB9A5D316}" destId="{34456FA6-0368-4CA3-9AC4-B6121C46CCC2}" srcOrd="0" destOrd="0" presId="urn:microsoft.com/office/officeart/2016/7/layout/VerticalSolidActionList"/>
    <dgm:cxn modelId="{C5A174E7-B65B-446A-AFB8-7F4171FA66A1}" srcId="{5DBD4107-E4F0-4C3A-8C83-7D006E523039}" destId="{39DC89D1-FFFB-40D7-BF01-CA06962F94AE}" srcOrd="0" destOrd="0" parTransId="{9B7451D9-78C0-4FBE-9C74-476819DD1FEE}" sibTransId="{4D176699-C5E8-4940-A348-F154901DA935}"/>
    <dgm:cxn modelId="{9C64C0F5-0F94-4378-950B-634CA3B8D903}" srcId="{97D7CE70-D523-414E-B244-7AA9FAF7D248}" destId="{08F8BBB6-57E9-4A36-B82C-B5266303D227}" srcOrd="0" destOrd="0" parTransId="{8F312013-DEB5-441C-85ED-CC989F387F31}" sibTransId="{8F891DAD-8F92-4BE4-A084-EDB94117474A}"/>
    <dgm:cxn modelId="{C76482FC-85B6-4A7C-B756-CA21C919FB6D}" srcId="{77C42BC2-A816-4F17-91EA-433A9B646E91}" destId="{0627657F-ACAF-4F1D-B5DA-025BB9A5D316}" srcOrd="0" destOrd="0" parTransId="{40068374-F9F2-4029-9B0E-6FEB6157B531}" sibTransId="{E3047486-7F5B-4F1D-A01C-AE3E9A2D6430}"/>
    <dgm:cxn modelId="{79A72FDB-05C1-4506-A3A8-E54607C0985D}" type="presParOf" srcId="{AB47617A-9A53-445C-B0F8-E61E1A1D0939}" destId="{522255F3-2444-4796-A6B1-6C34EB1E6167}" srcOrd="0" destOrd="0" presId="urn:microsoft.com/office/officeart/2016/7/layout/VerticalSolidActionList"/>
    <dgm:cxn modelId="{0551C72F-EE6E-40EE-B634-6E630531CB04}" type="presParOf" srcId="{522255F3-2444-4796-A6B1-6C34EB1E6167}" destId="{82087A36-2B83-4B9E-BAF8-8D07CE213989}" srcOrd="0" destOrd="0" presId="urn:microsoft.com/office/officeart/2016/7/layout/VerticalSolidActionList"/>
    <dgm:cxn modelId="{A2291F2D-3299-4D9F-B6D0-15E12E80A0B4}" type="presParOf" srcId="{522255F3-2444-4796-A6B1-6C34EB1E6167}" destId="{34456FA6-0368-4CA3-9AC4-B6121C46CCC2}" srcOrd="1" destOrd="0" presId="urn:microsoft.com/office/officeart/2016/7/layout/VerticalSolidActionList"/>
    <dgm:cxn modelId="{BB480D0C-8C5A-4ABF-A8A4-4A269F96D13F}" type="presParOf" srcId="{AB47617A-9A53-445C-B0F8-E61E1A1D0939}" destId="{71376670-1A74-454D-8FDB-B64E623460BC}" srcOrd="1" destOrd="0" presId="urn:microsoft.com/office/officeart/2016/7/layout/VerticalSolidActionList"/>
    <dgm:cxn modelId="{8BB57324-A32C-438C-B4F6-12D00D069738}" type="presParOf" srcId="{AB47617A-9A53-445C-B0F8-E61E1A1D0939}" destId="{3A2775B3-7879-4B31-AA4E-0E4D6D1485CD}" srcOrd="2" destOrd="0" presId="urn:microsoft.com/office/officeart/2016/7/layout/VerticalSolidActionList"/>
    <dgm:cxn modelId="{802AC601-16F6-4F0D-A628-D126DB622FAC}" type="presParOf" srcId="{3A2775B3-7879-4B31-AA4E-0E4D6D1485CD}" destId="{7AC3FADC-A8D4-46E1-A106-299AE115B3C6}" srcOrd="0" destOrd="0" presId="urn:microsoft.com/office/officeart/2016/7/layout/VerticalSolidActionList"/>
    <dgm:cxn modelId="{93870381-F2BC-4FB2-A4E5-1FA47E78AADC}" type="presParOf" srcId="{3A2775B3-7879-4B31-AA4E-0E4D6D1485CD}" destId="{B163B941-EE8F-4F28-A9C1-A1DB44385286}" srcOrd="1" destOrd="0" presId="urn:microsoft.com/office/officeart/2016/7/layout/VerticalSolidActionList"/>
    <dgm:cxn modelId="{BFC25EA4-68F0-448E-80CA-C6FBB78CCC86}" type="presParOf" srcId="{AB47617A-9A53-445C-B0F8-E61E1A1D0939}" destId="{2142185D-C757-4371-A504-185A18F7AF47}" srcOrd="3" destOrd="0" presId="urn:microsoft.com/office/officeart/2016/7/layout/VerticalSolidActionList"/>
    <dgm:cxn modelId="{3C4F2261-9778-4317-AC64-BC06135CC3BB}" type="presParOf" srcId="{AB47617A-9A53-445C-B0F8-E61E1A1D0939}" destId="{F0628CA1-EE61-4CFA-AA21-F5E2981DC832}" srcOrd="4" destOrd="0" presId="urn:microsoft.com/office/officeart/2016/7/layout/VerticalSolidActionList"/>
    <dgm:cxn modelId="{38BAC48B-BBB8-4FDE-B1C3-55E0A0CA6BA7}" type="presParOf" srcId="{F0628CA1-EE61-4CFA-AA21-F5E2981DC832}" destId="{B4F439C7-E6EE-484D-B3D6-C0D9C47432AE}" srcOrd="0" destOrd="0" presId="urn:microsoft.com/office/officeart/2016/7/layout/VerticalSolidActionList"/>
    <dgm:cxn modelId="{0AD04B80-EC6E-45EB-B755-E2D9838D444D}" type="presParOf" srcId="{F0628CA1-EE61-4CFA-AA21-F5E2981DC832}" destId="{7DBE5AA3-E061-4360-BCE6-C307082D64A1}" srcOrd="1" destOrd="0" presId="urn:microsoft.com/office/officeart/2016/7/layout/VerticalSolidActionList"/>
    <dgm:cxn modelId="{7AE1DE53-2A6C-4D54-A668-BA36E23BEDB3}" type="presParOf" srcId="{AB47617A-9A53-445C-B0F8-E61E1A1D0939}" destId="{91C62126-6C61-4D3E-A8AD-10DDD085B468}" srcOrd="5" destOrd="0" presId="urn:microsoft.com/office/officeart/2016/7/layout/VerticalSolidActionList"/>
    <dgm:cxn modelId="{B55A50E2-497C-44EA-8FEF-302E8DD6DAEB}" type="presParOf" srcId="{AB47617A-9A53-445C-B0F8-E61E1A1D0939}" destId="{FE6765F3-5134-403B-960B-DB9712B0279E}" srcOrd="6" destOrd="0" presId="urn:microsoft.com/office/officeart/2016/7/layout/VerticalSolidActionList"/>
    <dgm:cxn modelId="{5FC72FE5-4673-45CC-A897-7601E838469D}" type="presParOf" srcId="{FE6765F3-5134-403B-960B-DB9712B0279E}" destId="{C84B130A-8A3E-44A7-B6E4-5095C582BB46}" srcOrd="0" destOrd="0" presId="urn:microsoft.com/office/officeart/2016/7/layout/VerticalSolidActionList"/>
    <dgm:cxn modelId="{F2781E52-F257-434D-A7D1-829855605013}" type="presParOf" srcId="{FE6765F3-5134-403B-960B-DB9712B0279E}" destId="{128BFB8F-818A-4936-B82F-D686B95A559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56FA6-0368-4CA3-9AC4-B6121C46CCC2}">
      <dsp:nvSpPr>
        <dsp:cNvPr id="0" name=""/>
        <dsp:cNvSpPr/>
      </dsp:nvSpPr>
      <dsp:spPr>
        <a:xfrm>
          <a:off x="1178294" y="2379"/>
          <a:ext cx="4713176" cy="123260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9" tIns="313082" rIns="91449" bIns="3130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Display conversational transcripts</a:t>
          </a:r>
        </a:p>
      </dsp:txBody>
      <dsp:txXfrm>
        <a:off x="1178294" y="2379"/>
        <a:ext cx="4713176" cy="1232605"/>
      </dsp:txXfrm>
    </dsp:sp>
    <dsp:sp modelId="{82087A36-2B83-4B9E-BAF8-8D07CE213989}">
      <dsp:nvSpPr>
        <dsp:cNvPr id="0" name=""/>
        <dsp:cNvSpPr/>
      </dsp:nvSpPr>
      <dsp:spPr>
        <a:xfrm>
          <a:off x="0" y="2379"/>
          <a:ext cx="1178294" cy="12326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51" tIns="121754" rIns="62351" bIns="12175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Display</a:t>
          </a:r>
        </a:p>
      </dsp:txBody>
      <dsp:txXfrm>
        <a:off x="0" y="2379"/>
        <a:ext cx="1178294" cy="1232605"/>
      </dsp:txXfrm>
    </dsp:sp>
    <dsp:sp modelId="{B163B941-EE8F-4F28-A9C1-A1DB44385286}">
      <dsp:nvSpPr>
        <dsp:cNvPr id="0" name=""/>
        <dsp:cNvSpPr/>
      </dsp:nvSpPr>
      <dsp:spPr>
        <a:xfrm>
          <a:off x="1178294" y="1308941"/>
          <a:ext cx="4713176" cy="1232605"/>
        </a:xfrm>
        <a:prstGeom prst="rect">
          <a:avLst/>
        </a:prstGeom>
        <a:solidFill>
          <a:schemeClr val="accent2">
            <a:tint val="40000"/>
            <a:alpha val="90000"/>
            <a:hueOff val="272304"/>
            <a:satOff val="5240"/>
            <a:lumOff val="48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72304"/>
              <a:satOff val="5240"/>
              <a:lumOff val="4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9" tIns="313082" rIns="91449" bIns="3130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Visualise</a:t>
          </a:r>
          <a:r>
            <a:rPr lang="en-US" sz="1900" kern="1200" dirty="0"/>
            <a:t> relationships between different parts of conversation</a:t>
          </a:r>
        </a:p>
      </dsp:txBody>
      <dsp:txXfrm>
        <a:off x="1178294" y="1308941"/>
        <a:ext cx="4713176" cy="1232605"/>
      </dsp:txXfrm>
    </dsp:sp>
    <dsp:sp modelId="{7AC3FADC-A8D4-46E1-A106-299AE115B3C6}">
      <dsp:nvSpPr>
        <dsp:cNvPr id="0" name=""/>
        <dsp:cNvSpPr/>
      </dsp:nvSpPr>
      <dsp:spPr>
        <a:xfrm>
          <a:off x="0" y="1308941"/>
          <a:ext cx="1178294" cy="1232605"/>
        </a:xfrm>
        <a:prstGeom prst="rect">
          <a:avLst/>
        </a:prstGeom>
        <a:solidFill>
          <a:schemeClr val="accent2">
            <a:hueOff val="497983"/>
            <a:satOff val="-340"/>
            <a:lumOff val="2614"/>
            <a:alphaOff val="0"/>
          </a:schemeClr>
        </a:solidFill>
        <a:ln w="12700" cap="flat" cmpd="sng" algn="ctr">
          <a:solidFill>
            <a:schemeClr val="accent2">
              <a:hueOff val="497983"/>
              <a:satOff val="-340"/>
              <a:lumOff val="26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51" tIns="121754" rIns="62351" bIns="12175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Visualise</a:t>
          </a:r>
        </a:p>
      </dsp:txBody>
      <dsp:txXfrm>
        <a:off x="0" y="1308941"/>
        <a:ext cx="1178294" cy="1232605"/>
      </dsp:txXfrm>
    </dsp:sp>
    <dsp:sp modelId="{7DBE5AA3-E061-4360-BCE6-C307082D64A1}">
      <dsp:nvSpPr>
        <dsp:cNvPr id="0" name=""/>
        <dsp:cNvSpPr/>
      </dsp:nvSpPr>
      <dsp:spPr>
        <a:xfrm>
          <a:off x="1178294" y="2615502"/>
          <a:ext cx="4713176" cy="1232605"/>
        </a:xfrm>
        <a:prstGeom prst="rect">
          <a:avLst/>
        </a:prstGeom>
        <a:solidFill>
          <a:schemeClr val="accent2">
            <a:tint val="40000"/>
            <a:alpha val="90000"/>
            <a:hueOff val="544609"/>
            <a:satOff val="10479"/>
            <a:lumOff val="97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44609"/>
              <a:satOff val="10479"/>
              <a:lumOff val="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9" tIns="313082" rIns="91449" bIns="3130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Search conversational transcripts to find  language  phenomena of interest </a:t>
          </a:r>
        </a:p>
      </dsp:txBody>
      <dsp:txXfrm>
        <a:off x="1178294" y="2615502"/>
        <a:ext cx="4713176" cy="1232605"/>
      </dsp:txXfrm>
    </dsp:sp>
    <dsp:sp modelId="{B4F439C7-E6EE-484D-B3D6-C0D9C47432AE}">
      <dsp:nvSpPr>
        <dsp:cNvPr id="0" name=""/>
        <dsp:cNvSpPr/>
      </dsp:nvSpPr>
      <dsp:spPr>
        <a:xfrm>
          <a:off x="0" y="2615502"/>
          <a:ext cx="1178294" cy="1232605"/>
        </a:xfrm>
        <a:prstGeom prst="rect">
          <a:avLst/>
        </a:prstGeom>
        <a:solidFill>
          <a:schemeClr val="accent2">
            <a:hueOff val="995967"/>
            <a:satOff val="-679"/>
            <a:lumOff val="5228"/>
            <a:alphaOff val="0"/>
          </a:schemeClr>
        </a:solidFill>
        <a:ln w="12700" cap="flat" cmpd="sng" algn="ctr">
          <a:solidFill>
            <a:schemeClr val="accent2">
              <a:hueOff val="995967"/>
              <a:satOff val="-679"/>
              <a:lumOff val="52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51" tIns="121754" rIns="62351" bIns="12175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Search</a:t>
          </a:r>
        </a:p>
      </dsp:txBody>
      <dsp:txXfrm>
        <a:off x="0" y="2615502"/>
        <a:ext cx="1178294" cy="1232605"/>
      </dsp:txXfrm>
    </dsp:sp>
    <dsp:sp modelId="{128BFB8F-818A-4936-B82F-D686B95A559B}">
      <dsp:nvSpPr>
        <dsp:cNvPr id="0" name=""/>
        <dsp:cNvSpPr/>
      </dsp:nvSpPr>
      <dsp:spPr>
        <a:xfrm>
          <a:off x="1178294" y="3922064"/>
          <a:ext cx="4713176" cy="1232605"/>
        </a:xfrm>
        <a:prstGeom prst="rect">
          <a:avLst/>
        </a:prstGeom>
        <a:solidFill>
          <a:schemeClr val="accent2">
            <a:tint val="40000"/>
            <a:alpha val="90000"/>
            <a:hueOff val="816913"/>
            <a:satOff val="15719"/>
            <a:lumOff val="146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816913"/>
              <a:satOff val="15719"/>
              <a:lumOff val="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9" tIns="313082" rIns="91449" bIns="3130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Store data in a format for quantitative analysis</a:t>
          </a:r>
        </a:p>
      </dsp:txBody>
      <dsp:txXfrm>
        <a:off x="1178294" y="3922064"/>
        <a:ext cx="4713176" cy="1232605"/>
      </dsp:txXfrm>
    </dsp:sp>
    <dsp:sp modelId="{C84B130A-8A3E-44A7-B6E4-5095C582BB46}">
      <dsp:nvSpPr>
        <dsp:cNvPr id="0" name=""/>
        <dsp:cNvSpPr/>
      </dsp:nvSpPr>
      <dsp:spPr>
        <a:xfrm>
          <a:off x="0" y="3922064"/>
          <a:ext cx="1178294" cy="1232605"/>
        </a:xfrm>
        <a:prstGeom prst="rect">
          <a:avLst/>
        </a:prstGeom>
        <a:solidFill>
          <a:schemeClr val="accent2">
            <a:hueOff val="1493950"/>
            <a:satOff val="-1019"/>
            <a:lumOff val="7842"/>
            <a:alphaOff val="0"/>
          </a:schemeClr>
        </a:solidFill>
        <a:ln w="12700" cap="flat" cmpd="sng" algn="ctr">
          <a:solidFill>
            <a:schemeClr val="accent2">
              <a:hueOff val="1493950"/>
              <a:satOff val="-1019"/>
              <a:lumOff val="78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51" tIns="121754" rIns="62351" bIns="121754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Store</a:t>
          </a:r>
        </a:p>
      </dsp:txBody>
      <dsp:txXfrm>
        <a:off x="0" y="3922064"/>
        <a:ext cx="1178294" cy="1232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14:58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1 486 24575,'237'-96'0,"-39"13"0,11 12-164,2 9-1,3 9 1,2 10 0,1 9-1,2 10 1,312 5-1,112 45 247,-432-6-5,214 50-1,-342-51-467,0 4 0,89 37-1,-131-42-5709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15:0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 1170 24575,'-18'-18'0,"-32"-28"0,-40-41 0,-30-43 0,-31-34 0,-16-16 0,2 5 0,21 19 0,29 31 0,36 37-8191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15:0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1443 1 24575,'-163'167'0,"-230"215"0,84-103 21,-228 190-1407,496-438-5440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9:57:08.9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2394 24575,'0'0'0,"0"-4"0,5-8 0,33-41 0,43-44 0,48-41 0,53-39 0,55-30 0,61-31-1167,65-13 1500,66 5-2446,55 26 2669,50 30-4459,48 40 4939,27 25-1554,16 21 518,12 20 0,10 30 0,-23 21 0,-53 23 0,-94 16 0,-106 12 0,-96 8 0,-83 3-768,-68-4 987,-51-5 513,-38-6-972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9:57:10.1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891.9502"/>
      <inkml:brushProperty name="anchorY" value="985.20068"/>
      <inkml:brushProperty name="scaleFactor" value="0.5"/>
    </inkml:brush>
  </inkml:definitions>
  <inkml:trace contextRef="#ctx0" brushRef="#br0">0 0 24575,'0'0'0,"14"5"0,42 12 0,42 15 0,40 11 0,40 13 0,28 9 0,16 3 0,6 5 0,-3 2 0,-14 3 0,-14-4 0,-19-10 0,-21-11 0,-24-9 0,-25-14 0,-27-5 0,-32-3 0,-50-21 0,2-1 0,0 0 0,-1 1 0,1-1 0,0 1 0,-1-1 0,1 1 0,0-1 0,-1 1 0,1-1 0,-1 1 0,1 0 0,-1-1 0,1 1 0,-1 0 0,1-1 0,-1 1 0,0 0 0,0 0 0,1-1 0,-1 1 0,0 0 0,0 0 0,0 0 0,0-1 0,1 1 0,-1 0 0,0 0 0,-1 1 0,-3 3 0,2-2 0,-1 0 0,0 0 0,0 0 0,0-1 0,0 1 0,0-1 0,-1 0 0,-6 4 0,-82 38 0,-45 13 0,-37 9 0,-25 8 0,-14 5 0,-8 3 0,13-10 0,28-11 0,34-12 0,38-14 0,37-12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9:58:18.6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2394 24575,'0'0'0,"0"-4"0,5-8 0,33-41 0,43-44 0,48-41 0,53-39 0,55-30 0,61-31-1167,65-13 1500,66 5-2446,55 26 2669,50 30-4459,48 40 4939,27 25-1554,16 21 518,12 20 0,10 30 0,-23 21 0,-53 23 0,-94 16 0,-106 12 0,-96 8 0,-83 3-768,-68-4 987,-51-5 513,-38-6-972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9:58:18.63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891.9502"/>
      <inkml:brushProperty name="anchorY" value="985.20068"/>
      <inkml:brushProperty name="scaleFactor" value="0.5"/>
    </inkml:brush>
  </inkml:definitions>
  <inkml:trace contextRef="#ctx0" brushRef="#br0">0 0 24575,'0'0'0,"14"5"0,42 12 0,42 15 0,40 11 0,40 13 0,28 9 0,16 3 0,6 5 0,-3 2 0,-14 3 0,-14-4 0,-19-10 0,-21-11 0,-24-9 0,-25-14 0,-27-5 0,-32-3 0,-50-21 0,2-1 0,0 0 0,-1 1 0,1-1 0,0 1 0,-1-1 0,1 1 0,0-1 0,-1 1 0,1-1 0,-1 1 0,1 0 0,-1-1 0,1 1 0,-1 0 0,1-1 0,-1 1 0,0 0 0,0 0 0,1-1 0,-1 1 0,0 0 0,0 0 0,0 0 0,0-1 0,1 1 0,-1 0 0,0 0 0,-1 1 0,-3 3 0,2-2 0,-1 0 0,0 0 0,0 0 0,0-1 0,0 1 0,0-1 0,-1 0 0,-6 4 0,-82 38 0,-45 13 0,-37 9 0,-25 8 0,-14 5 0,-8 3 0,13-10 0,28-11 0,34-12 0,38-14 0,37-12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45:50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09:15:15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1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84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54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3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2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8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3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78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0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2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4/3/2023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customXml" Target="../ink/ink1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3.svg"/><Relationship Id="rId7" Type="http://schemas.openxmlformats.org/officeDocument/2006/relationships/customXml" Target="../ink/ink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23.png"/><Relationship Id="rId4" Type="http://schemas.openxmlformats.org/officeDocument/2006/relationships/image" Target="../media/image24.png"/><Relationship Id="rId9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6.png"/><Relationship Id="rId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customXml" Target="../ink/ink8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ezonator.com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zonator.com/guid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3DF9E-9F04-8EF2-FDF1-FE0EA0D72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722" r="-1" b="-1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229F9A36-BBF9-CE79-7BCD-F66D90C51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LING 170: Introduction to conversation analysis in </a:t>
            </a:r>
            <a:r>
              <a:rPr lang="en-US" altLang="zh-TW" dirty="0" err="1">
                <a:solidFill>
                  <a:srgbClr val="FFFFFF"/>
                </a:solidFill>
              </a:rPr>
              <a:t>Rezonator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606721-B430-3939-E3D3-E21D09DED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Ryan Ka Yau Lai</a:t>
            </a:r>
          </a:p>
          <a:p>
            <a:r>
              <a:rPr lang="en-US" altLang="zh-TW" dirty="0">
                <a:solidFill>
                  <a:srgbClr val="FFFFFF"/>
                </a:solidFill>
              </a:rPr>
              <a:t>University of California, Santa Barbara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-18994"/>
            <a:ext cx="10659110" cy="1325563"/>
          </a:xfrm>
        </p:spPr>
        <p:txBody>
          <a:bodyPr/>
          <a:lstStyle/>
          <a:p>
            <a:r>
              <a:rPr lang="en-US" altLang="zh-TW" dirty="0"/>
              <a:t>Downloading media files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283" y="1171467"/>
            <a:ext cx="9131977" cy="2245207"/>
          </a:xfrm>
        </p:spPr>
        <p:txBody>
          <a:bodyPr>
            <a:normAutofit/>
          </a:bodyPr>
          <a:lstStyle/>
          <a:p>
            <a:r>
              <a:rPr lang="en-US" altLang="zh-TW" dirty="0"/>
              <a:t>Go to the class Google Drive at shorturl.at/</a:t>
            </a:r>
            <a:r>
              <a:rPr lang="en-US" altLang="zh-TW" dirty="0" err="1"/>
              <a:t>eBCKR</a:t>
            </a:r>
            <a:r>
              <a:rPr lang="en-US" altLang="zh-TW" dirty="0"/>
              <a:t> (full link available at Canvas)</a:t>
            </a:r>
          </a:p>
          <a:p>
            <a:r>
              <a:rPr lang="en-US" altLang="zh-TW" dirty="0"/>
              <a:t>Download file at 'Corpus &gt; Santa Barbara Corpus &gt; </a:t>
            </a:r>
            <a:r>
              <a:rPr lang="en-US" altLang="zh-TW" dirty="0" err="1"/>
              <a:t>ogg</a:t>
            </a:r>
            <a:r>
              <a:rPr lang="en-US" altLang="zh-TW" dirty="0"/>
              <a:t> 124 &gt; Copy of SBC002.ogg’</a:t>
            </a:r>
          </a:p>
          <a:p>
            <a:r>
              <a:rPr lang="en-US" altLang="zh-TW" dirty="0"/>
              <a:t>Open in </a:t>
            </a:r>
            <a:r>
              <a:rPr lang="en-US" altLang="zh-TW" dirty="0" err="1"/>
              <a:t>Rezonator</a:t>
            </a:r>
            <a:r>
              <a:rPr lang="en-US" altLang="zh-TW" dirty="0"/>
              <a:t> using File &gt; Media</a:t>
            </a:r>
          </a:p>
          <a:p>
            <a:r>
              <a:rPr lang="en-US" altLang="zh-TW" dirty="0"/>
              <a:t>Now you should see a media bar at the bottom</a:t>
            </a:r>
          </a:p>
          <a:p>
            <a:pPr marL="0" indent="0">
              <a:buNone/>
            </a:pPr>
            <a:r>
              <a:rPr lang="en-US" altLang="zh-TW" b="1" dirty="0"/>
              <a:t>Note</a:t>
            </a:r>
            <a:r>
              <a:rPr lang="en-US" altLang="zh-TW" dirty="0"/>
              <a:t>: You cannot open a media file alone – you must have a transcript open!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B5536C1-8D8B-32FC-10D3-E49AAE416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55" y="3811962"/>
            <a:ext cx="2038350" cy="23145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368A9B8-B2E0-000F-4E1E-962CB5F3B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76" y="3316723"/>
            <a:ext cx="6385869" cy="34289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E89C957B-51B0-D447-0778-7DD12A48353F}"/>
                  </a:ext>
                </a:extLst>
              </p14:cNvPr>
              <p14:cNvContentPartPr/>
              <p14:nvPr/>
            </p14:nvContentPartPr>
            <p14:xfrm>
              <a:off x="3261344" y="5198367"/>
              <a:ext cx="1407960" cy="17496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E89C957B-51B0-D447-0778-7DD12A4835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2704" y="5189727"/>
                <a:ext cx="1425600" cy="1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群組 14">
            <a:extLst>
              <a:ext uri="{FF2B5EF4-FFF2-40B4-BE49-F238E27FC236}">
                <a16:creationId xmlns:a16="http://schemas.microsoft.com/office/drawing/2014/main" id="{C26E6CFB-2B40-D98F-DD4E-E38AAD39B9CD}"/>
              </a:ext>
            </a:extLst>
          </p:cNvPr>
          <p:cNvGrpSpPr/>
          <p:nvPr/>
        </p:nvGrpSpPr>
        <p:grpSpPr>
          <a:xfrm>
            <a:off x="4175024" y="4848447"/>
            <a:ext cx="519840" cy="909000"/>
            <a:chOff x="4175024" y="4848447"/>
            <a:chExt cx="519840" cy="90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筆跡 12">
                  <a:extLst>
                    <a:ext uri="{FF2B5EF4-FFF2-40B4-BE49-F238E27FC236}">
                      <a16:creationId xmlns:a16="http://schemas.microsoft.com/office/drawing/2014/main" id="{87626206-E673-317E-CB5D-92555933AF98}"/>
                    </a:ext>
                  </a:extLst>
                </p14:cNvPr>
                <p14:cNvContentPartPr/>
                <p14:nvPr/>
              </p14:nvContentPartPr>
              <p14:xfrm>
                <a:off x="4279784" y="4848447"/>
                <a:ext cx="396000" cy="421200"/>
              </p14:xfrm>
            </p:contentPart>
          </mc:Choice>
          <mc:Fallback xmlns="">
            <p:pic>
              <p:nvPicPr>
                <p:cNvPr id="13" name="筆跡 12">
                  <a:extLst>
                    <a:ext uri="{FF2B5EF4-FFF2-40B4-BE49-F238E27FC236}">
                      <a16:creationId xmlns:a16="http://schemas.microsoft.com/office/drawing/2014/main" id="{87626206-E673-317E-CB5D-92555933AF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71144" y="4839807"/>
                  <a:ext cx="41364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6AF7A122-3FD8-D051-3AE2-21D21DEFFB47}"/>
                    </a:ext>
                  </a:extLst>
                </p14:cNvPr>
                <p14:cNvContentPartPr/>
                <p14:nvPr/>
              </p14:nvContentPartPr>
              <p14:xfrm>
                <a:off x="4175024" y="5278647"/>
                <a:ext cx="519840" cy="47880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6AF7A122-3FD8-D051-3AE2-21D21DEFFB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66024" y="5270007"/>
                  <a:ext cx="537480" cy="49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119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Units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C2298F7-84DB-F72F-4F1F-801F794C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746" y="1825625"/>
            <a:ext cx="3225604" cy="3321410"/>
          </a:xfrm>
        </p:spPr>
        <p:txBody>
          <a:bodyPr>
            <a:normAutofit/>
          </a:bodyPr>
          <a:lstStyle/>
          <a:p>
            <a:r>
              <a:rPr lang="en-US" altLang="zh-TW" dirty="0"/>
              <a:t>Each line in </a:t>
            </a:r>
            <a:r>
              <a:rPr lang="en-US" altLang="zh-TW" dirty="0" err="1"/>
              <a:t>Rezonator</a:t>
            </a:r>
            <a:r>
              <a:rPr lang="en-US" altLang="zh-TW" dirty="0"/>
              <a:t> is called a </a:t>
            </a:r>
            <a:r>
              <a:rPr lang="en-US" altLang="zh-TW" b="1" dirty="0"/>
              <a:t>unit</a:t>
            </a:r>
          </a:p>
          <a:p>
            <a:r>
              <a:rPr lang="en-US" altLang="zh-TW" dirty="0"/>
              <a:t>In the Santa Barbara Corpus, every line is an intonation unit – we’ll learn what that means later</a:t>
            </a:r>
          </a:p>
          <a:p>
            <a:r>
              <a:rPr lang="en-US" altLang="zh-TW" dirty="0"/>
              <a:t>Numbered: Shown here are 1-6</a:t>
            </a:r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269F126-45F6-5008-9F7C-1BA0B964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42" y="1825625"/>
            <a:ext cx="6800850" cy="34480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59EDC17-0B9A-8643-9DB3-BB627DEC59CD}"/>
              </a:ext>
            </a:extLst>
          </p:cNvPr>
          <p:cNvSpPr txBox="1"/>
          <p:nvPr/>
        </p:nvSpPr>
        <p:spPr>
          <a:xfrm>
            <a:off x="1698172" y="5972294"/>
            <a:ext cx="18897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Participant labels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C587C5B-A45E-580C-2767-EC441C8DFC0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2133600" y="5273675"/>
            <a:ext cx="509452" cy="69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878D31-5124-CB6D-BDE0-EE20E419D69F}"/>
              </a:ext>
            </a:extLst>
          </p:cNvPr>
          <p:cNvSpPr txBox="1"/>
          <p:nvPr/>
        </p:nvSpPr>
        <p:spPr>
          <a:xfrm>
            <a:off x="113212" y="5979217"/>
            <a:ext cx="148045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Line numbers</a:t>
            </a:r>
            <a:endParaRPr lang="zh-TW" altLang="en-US" dirty="0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6D398EDB-DD04-3B46-B4B9-4F74C33B1D72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53441" y="5273675"/>
            <a:ext cx="443704" cy="70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6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Tokens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AC2298F7-84DB-F72F-4F1F-801F794C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745" y="1825625"/>
            <a:ext cx="3497345" cy="4188676"/>
          </a:xfrm>
        </p:spPr>
        <p:txBody>
          <a:bodyPr>
            <a:normAutofit/>
          </a:bodyPr>
          <a:lstStyle/>
          <a:p>
            <a:r>
              <a:rPr lang="en-US" altLang="zh-TW" dirty="0"/>
              <a:t>In the text, each element separated by a space is a token</a:t>
            </a:r>
          </a:p>
          <a:p>
            <a:r>
              <a:rPr lang="en-US" altLang="zh-TW" dirty="0"/>
              <a:t>Largely words, but also:</a:t>
            </a:r>
          </a:p>
          <a:p>
            <a:pPr lvl="1"/>
            <a:r>
              <a:rPr lang="en-US" altLang="zh-TW" dirty="0"/>
              <a:t>Contractions : </a:t>
            </a:r>
            <a:r>
              <a:rPr lang="en-US" altLang="zh-TW" dirty="0" err="1"/>
              <a:t>n’t</a:t>
            </a:r>
            <a:endParaRPr lang="en-US" altLang="zh-TW" dirty="0"/>
          </a:p>
          <a:p>
            <a:pPr lvl="1"/>
            <a:r>
              <a:rPr lang="en-US" altLang="zh-TW" dirty="0"/>
              <a:t>‘Punctuation’ – we’ll learn about what they mean exactly later</a:t>
            </a:r>
          </a:p>
          <a:p>
            <a:pPr lvl="1"/>
            <a:r>
              <a:rPr lang="en-US" altLang="zh-TW" dirty="0"/>
              <a:t>Pause: (…)</a:t>
            </a:r>
          </a:p>
          <a:p>
            <a:pPr lvl="1"/>
            <a:r>
              <a:rPr lang="en-US" altLang="zh-TW" dirty="0"/>
              <a:t>Breath: (H)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269F126-45F6-5008-9F7C-1BA0B964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28" y="1825625"/>
            <a:ext cx="6800850" cy="344805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5769A9B-82C7-11E4-505C-A2723F6F4330}"/>
              </a:ext>
            </a:extLst>
          </p:cNvPr>
          <p:cNvSpPr/>
          <p:nvPr/>
        </p:nvSpPr>
        <p:spPr>
          <a:xfrm>
            <a:off x="2778858" y="4230093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54C58E9-0670-54F0-5AB9-68BB31AEEC76}"/>
              </a:ext>
            </a:extLst>
          </p:cNvPr>
          <p:cNvSpPr/>
          <p:nvPr/>
        </p:nvSpPr>
        <p:spPr>
          <a:xfrm>
            <a:off x="3218611" y="4230093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E813DED-E1BB-2109-E46E-B00F07F4E449}"/>
              </a:ext>
            </a:extLst>
          </p:cNvPr>
          <p:cNvSpPr/>
          <p:nvPr/>
        </p:nvSpPr>
        <p:spPr>
          <a:xfrm>
            <a:off x="2893330" y="1933492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4A65CA4-3F10-0CCA-C19D-C95A8851B529}"/>
              </a:ext>
            </a:extLst>
          </p:cNvPr>
          <p:cNvSpPr/>
          <p:nvPr/>
        </p:nvSpPr>
        <p:spPr>
          <a:xfrm>
            <a:off x="7368698" y="1933492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F877B1D-806E-E89C-CD1D-3B28D78A18AA}"/>
              </a:ext>
            </a:extLst>
          </p:cNvPr>
          <p:cNvSpPr/>
          <p:nvPr/>
        </p:nvSpPr>
        <p:spPr>
          <a:xfrm>
            <a:off x="5517369" y="2523214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C92469C-AC4D-D172-7CC4-046D6F8FBA3A}"/>
              </a:ext>
            </a:extLst>
          </p:cNvPr>
          <p:cNvSpPr/>
          <p:nvPr/>
        </p:nvSpPr>
        <p:spPr>
          <a:xfrm>
            <a:off x="3308110" y="2512882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18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" grpId="0" animBg="1"/>
      <p:bldP spid="4" grpId="0" animBg="1"/>
      <p:bldP spid="5" grpId="0" animBg="1"/>
      <p:bldP spid="6" grpId="0" animBg="1"/>
      <p:bldP spid="8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Navigation window</a:t>
            </a:r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9F8FDCCE-B47A-B644-7E06-EE01FC0A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the first part of this class, we will use only the </a:t>
            </a:r>
            <a:r>
              <a:rPr lang="en-US" altLang="zh-TW" b="1" dirty="0"/>
              <a:t>Unit</a:t>
            </a:r>
            <a:r>
              <a:rPr lang="en-US" altLang="zh-TW" dirty="0"/>
              <a:t> tab</a:t>
            </a:r>
            <a:endParaRPr lang="en-US" altLang="zh-TW" b="1" dirty="0"/>
          </a:p>
          <a:p>
            <a:r>
              <a:rPr lang="en-US" altLang="zh-TW" dirty="0"/>
              <a:t>Left part: Each line is a unit</a:t>
            </a:r>
          </a:p>
          <a:p>
            <a:r>
              <a:rPr lang="en-US" altLang="zh-TW" dirty="0"/>
              <a:t>Right part: Each line is a token in the currently active unit</a:t>
            </a:r>
          </a:p>
          <a:p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EDC3E67-2FDD-B175-0DD0-2DA1BD09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3499585"/>
            <a:ext cx="107537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8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vs. Transcript</a:t>
            </a:r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9F8FDCCE-B47A-B644-7E06-EE01FC0A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Right part: Each column is a </a:t>
            </a:r>
            <a:r>
              <a:rPr lang="en-US" altLang="zh-TW" b="1" dirty="0"/>
              <a:t>property</a:t>
            </a:r>
            <a:r>
              <a:rPr lang="en-US" altLang="zh-TW" dirty="0"/>
              <a:t> of the token</a:t>
            </a:r>
          </a:p>
          <a:p>
            <a:r>
              <a:rPr lang="en-US" altLang="zh-TW" dirty="0"/>
              <a:t>The selected column (solid dot) = what gets shown in the main screen</a:t>
            </a:r>
          </a:p>
          <a:p>
            <a:r>
              <a:rPr lang="en-US" altLang="zh-TW" dirty="0"/>
              <a:t>What if you click on the circle next to ‘transcript’?</a:t>
            </a:r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EDC3E67-2FDD-B175-0DD0-2DA1BD09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3499585"/>
            <a:ext cx="10753725" cy="24384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0771008D-C3DB-006C-0B5D-DE1CE07868E1}"/>
              </a:ext>
            </a:extLst>
          </p:cNvPr>
          <p:cNvSpPr/>
          <p:nvPr/>
        </p:nvSpPr>
        <p:spPr>
          <a:xfrm>
            <a:off x="7704500" y="3870224"/>
            <a:ext cx="1122629" cy="2067762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543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vs. Transcript</a:t>
            </a:r>
            <a:endParaRPr lang="zh-TW" altLang="en-US" dirty="0"/>
          </a:p>
        </p:txBody>
      </p:sp>
      <p:sp>
        <p:nvSpPr>
          <p:cNvPr id="11" name="內容版面配置區 10">
            <a:extLst>
              <a:ext uri="{FF2B5EF4-FFF2-40B4-BE49-F238E27FC236}">
                <a16:creationId xmlns:a16="http://schemas.microsoft.com/office/drawing/2014/main" id="{9F8FDCCE-B47A-B644-7E06-EE01FC0A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122" y="1825625"/>
            <a:ext cx="2688880" cy="4351338"/>
          </a:xfrm>
        </p:spPr>
        <p:txBody>
          <a:bodyPr/>
          <a:lstStyle/>
          <a:p>
            <a:r>
              <a:rPr lang="en-US" altLang="zh-TW" dirty="0"/>
              <a:t>Now the transcript looks less ‘clean’!</a:t>
            </a:r>
          </a:p>
          <a:p>
            <a:r>
              <a:rPr lang="en-US" altLang="zh-TW" dirty="0"/>
              <a:t>We get:</a:t>
            </a:r>
          </a:p>
          <a:p>
            <a:pPr lvl="1"/>
            <a:r>
              <a:rPr lang="en-US" altLang="zh-TW" dirty="0"/>
              <a:t>Overlap brackets ([ ], [2 2])</a:t>
            </a:r>
          </a:p>
          <a:p>
            <a:pPr lvl="1"/>
            <a:r>
              <a:rPr lang="en-US" altLang="zh-TW" dirty="0"/>
              <a:t>Laughter quality (@)</a:t>
            </a:r>
          </a:p>
          <a:p>
            <a:pPr lvl="1"/>
            <a:r>
              <a:rPr lang="en-US" altLang="zh-TW" dirty="0"/>
              <a:t>Lengthening ((H)</a:t>
            </a:r>
            <a:r>
              <a:rPr lang="en-US" altLang="zh-TW" b="1" dirty="0"/>
              <a:t>:</a:t>
            </a:r>
            <a:r>
              <a:rPr lang="en-US" altLang="zh-TW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61A952-4EA0-3957-1EC2-0C43A03B6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3" y="1523821"/>
            <a:ext cx="8575753" cy="4755023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4A41858C-D66D-146B-D95C-1398308A5226}"/>
              </a:ext>
            </a:extLst>
          </p:cNvPr>
          <p:cNvSpPr/>
          <p:nvPr/>
        </p:nvSpPr>
        <p:spPr>
          <a:xfrm>
            <a:off x="2177233" y="3540311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46F1347-11F0-2270-9825-A6F7C8D07CEB}"/>
              </a:ext>
            </a:extLst>
          </p:cNvPr>
          <p:cNvSpPr/>
          <p:nvPr/>
        </p:nvSpPr>
        <p:spPr>
          <a:xfrm>
            <a:off x="5118973" y="3540312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71843B1-75E5-A39F-8698-D103FC8FC61E}"/>
              </a:ext>
            </a:extLst>
          </p:cNvPr>
          <p:cNvSpPr/>
          <p:nvPr/>
        </p:nvSpPr>
        <p:spPr>
          <a:xfrm>
            <a:off x="1969843" y="4465124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4D30FC6-D0B0-3097-FE4A-FCD9A7863DFD}"/>
              </a:ext>
            </a:extLst>
          </p:cNvPr>
          <p:cNvSpPr/>
          <p:nvPr/>
        </p:nvSpPr>
        <p:spPr>
          <a:xfrm>
            <a:off x="2302473" y="5362593"/>
            <a:ext cx="414780" cy="44445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985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6">
            <a:extLst>
              <a:ext uri="{FF2B5EF4-FFF2-40B4-BE49-F238E27FC236}">
                <a16:creationId xmlns:a16="http://schemas.microsoft.com/office/drawing/2014/main" id="{41ECC456-8D05-4418-8374-34EE15C57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18">
            <a:extLst>
              <a:ext uri="{FF2B5EF4-FFF2-40B4-BE49-F238E27FC236}">
                <a16:creationId xmlns:a16="http://schemas.microsoft.com/office/drawing/2014/main" id="{BCBA53BE-813B-487A-9E9C-A75F5CD48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Oval 20">
            <a:extLst>
              <a:ext uri="{FF2B5EF4-FFF2-40B4-BE49-F238E27FC236}">
                <a16:creationId xmlns:a16="http://schemas.microsoft.com/office/drawing/2014/main" id="{D84D8844-B6CA-42E2-9D09-280B8D2C3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9691" y="536505"/>
            <a:ext cx="4746298" cy="47462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3">
            <a:extLst>
              <a:ext uri="{FF2B5EF4-FFF2-40B4-BE49-F238E27FC236}">
                <a16:creationId xmlns:a16="http://schemas.microsoft.com/office/drawing/2014/main" id="{9ED44E6B-54B5-4305-8D51-ED14DB5A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1122" y="262303"/>
            <a:ext cx="1571298" cy="157129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777240"/>
            <a:ext cx="4746299" cy="2493876"/>
          </a:xfrm>
        </p:spPr>
        <p:txBody>
          <a:bodyPr anchor="b">
            <a:normAutofit/>
          </a:bodyPr>
          <a:lstStyle/>
          <a:p>
            <a:r>
              <a:rPr lang="en-US" altLang="zh-TW" sz="4400" dirty="0"/>
              <a:t>One-to-many vs. one-to-one</a:t>
            </a:r>
            <a:endParaRPr lang="zh-TW" altLang="en-US" sz="4400" dirty="0"/>
          </a:p>
        </p:txBody>
      </p:sp>
      <p:pic>
        <p:nvPicPr>
          <p:cNvPr id="55" name="Graphic 24">
            <a:extLst>
              <a:ext uri="{FF2B5EF4-FFF2-40B4-BE49-F238E27FC236}">
                <a16:creationId xmlns:a16="http://schemas.microsoft.com/office/drawing/2014/main" id="{33B836EB-A5EB-420E-BA1D-F14C24699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1121" y="262302"/>
            <a:ext cx="1571299" cy="1571299"/>
          </a:xfrm>
          <a:prstGeom prst="rect">
            <a:avLst/>
          </a:prstGeom>
        </p:spPr>
      </p:pic>
      <p:sp>
        <p:nvSpPr>
          <p:cNvPr id="56" name="內容版面配置區 11">
            <a:extLst>
              <a:ext uri="{FF2B5EF4-FFF2-40B4-BE49-F238E27FC236}">
                <a16:creationId xmlns:a16="http://schemas.microsoft.com/office/drawing/2014/main" id="{6A5EC3A7-9781-42EE-08BF-DE69B79B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4746299" cy="2747963"/>
          </a:xfrm>
        </p:spPr>
        <p:txBody>
          <a:bodyPr anchor="t">
            <a:normAutofit/>
          </a:bodyPr>
          <a:lstStyle/>
          <a:p>
            <a:r>
              <a:rPr lang="en-US" altLang="zh-TW" sz="1800" dirty="0"/>
              <a:t>Right now, we are in </a:t>
            </a:r>
            <a:r>
              <a:rPr lang="en-US" altLang="zh-TW" sz="1800" b="1" dirty="0"/>
              <a:t>one-to-many</a:t>
            </a:r>
            <a:r>
              <a:rPr lang="en-US" altLang="zh-TW" sz="1800" dirty="0"/>
              <a:t> view: One unit on the right side, many tokens on the left side</a:t>
            </a:r>
          </a:p>
          <a:p>
            <a:r>
              <a:rPr lang="en-US" altLang="zh-TW" sz="1800" dirty="0"/>
              <a:t>What if you click on the one-to-many button on the right-hand sidebar?</a:t>
            </a:r>
          </a:p>
          <a:p>
            <a:endParaRPr lang="en-US" altLang="zh-TW" sz="1800" dirty="0"/>
          </a:p>
        </p:txBody>
      </p:sp>
      <p:grpSp>
        <p:nvGrpSpPr>
          <p:cNvPr id="57" name="decorative circles">
            <a:extLst>
              <a:ext uri="{FF2B5EF4-FFF2-40B4-BE49-F238E27FC236}">
                <a16:creationId xmlns:a16="http://schemas.microsoft.com/office/drawing/2014/main" id="{3385484B-742B-4787-9431-A2DDB1C13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8662" y="298832"/>
            <a:ext cx="4437307" cy="6027828"/>
            <a:chOff x="7098662" y="298832"/>
            <a:chExt cx="4437307" cy="6027828"/>
          </a:xfrm>
        </p:grpSpPr>
        <p:sp>
          <p:nvSpPr>
            <p:cNvPr id="58" name="Oval 27">
              <a:extLst>
                <a:ext uri="{FF2B5EF4-FFF2-40B4-BE49-F238E27FC236}">
                  <a16:creationId xmlns:a16="http://schemas.microsoft.com/office/drawing/2014/main" id="{D20D76C3-0F87-4653-93BB-AC31C980E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08370" y="6020880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8">
              <a:extLst>
                <a:ext uri="{FF2B5EF4-FFF2-40B4-BE49-F238E27FC236}">
                  <a16:creationId xmlns:a16="http://schemas.microsoft.com/office/drawing/2014/main" id="{385850A0-C27C-4606-8770-21E80FECD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98662" y="578700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29">
              <a:extLst>
                <a:ext uri="{FF2B5EF4-FFF2-40B4-BE49-F238E27FC236}">
                  <a16:creationId xmlns:a16="http://schemas.microsoft.com/office/drawing/2014/main" id="{4086132B-38B3-42DC-9C0B-2018C7B56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23851" y="298832"/>
              <a:ext cx="226735" cy="226735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30">
              <a:extLst>
                <a:ext uri="{FF2B5EF4-FFF2-40B4-BE49-F238E27FC236}">
                  <a16:creationId xmlns:a16="http://schemas.microsoft.com/office/drawing/2014/main" id="{EF6803EC-E9E6-45E5-96B3-5817EB440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528" y="59468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Oval 1">
            <a:extLst>
              <a:ext uri="{FF2B5EF4-FFF2-40B4-BE49-F238E27FC236}">
                <a16:creationId xmlns:a16="http://schemas.microsoft.com/office/drawing/2014/main" id="{F7D23E4C-BB5C-4A97-B5BE-18C6B6A55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2422" y="4357470"/>
            <a:ext cx="1996328" cy="19963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B082E74-7AB6-DB66-5066-534D4ABF9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452" y="681986"/>
            <a:ext cx="1158507" cy="5388415"/>
          </a:xfrm>
          <a:prstGeom prst="rect">
            <a:avLst/>
          </a:prstGeom>
        </p:spPr>
      </p:pic>
      <p:pic>
        <p:nvPicPr>
          <p:cNvPr id="63" name="Graphic 34">
            <a:extLst>
              <a:ext uri="{FF2B5EF4-FFF2-40B4-BE49-F238E27FC236}">
                <a16:creationId xmlns:a16="http://schemas.microsoft.com/office/drawing/2014/main" id="{E5DCD441-4343-4494-AEB1-1420FC18E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47104" y="4355258"/>
            <a:ext cx="2000751" cy="2000751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1387052-48E0-50FF-C45C-3AFB68ECD85C}"/>
              </a:ext>
            </a:extLst>
          </p:cNvPr>
          <p:cNvSpPr/>
          <p:nvPr/>
        </p:nvSpPr>
        <p:spPr>
          <a:xfrm>
            <a:off x="8743719" y="3586104"/>
            <a:ext cx="759972" cy="769154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15D3D939-BCE0-16FD-6A01-B9E7A01F944C}"/>
              </a:ext>
            </a:extLst>
          </p:cNvPr>
          <p:cNvGrpSpPr/>
          <p:nvPr/>
        </p:nvGrpSpPr>
        <p:grpSpPr>
          <a:xfrm>
            <a:off x="5678811" y="3647785"/>
            <a:ext cx="3187080" cy="1145520"/>
            <a:chOff x="5678811" y="3647785"/>
            <a:chExt cx="3187080" cy="1145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DFB7DB6E-67E7-F2C3-B659-6096884BC6DE}"/>
                    </a:ext>
                  </a:extLst>
                </p14:cNvPr>
                <p14:cNvContentPartPr/>
                <p14:nvPr/>
              </p14:nvContentPartPr>
              <p14:xfrm>
                <a:off x="5678811" y="3931465"/>
                <a:ext cx="3104280" cy="86184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DFB7DB6E-67E7-F2C3-B659-6096884BC6D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60811" y="3913825"/>
                  <a:ext cx="3139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34A07253-D361-71E1-49FA-EA5D6BABD993}"/>
                    </a:ext>
                  </a:extLst>
                </p14:cNvPr>
                <p14:cNvContentPartPr/>
                <p14:nvPr/>
              </p14:nvContentPartPr>
              <p14:xfrm>
                <a:off x="7969491" y="3647785"/>
                <a:ext cx="896400" cy="547200"/>
              </p14:xfrm>
            </p:contentPart>
          </mc:Choice>
          <mc:Fallback xmlns=""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34A07253-D361-71E1-49FA-EA5D6BABD99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51491" y="3629785"/>
                  <a:ext cx="932040" cy="58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069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EE525966-F1A5-F25F-BD22-C8773414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Using one-to-one view to see Unit properties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F37010-C155-B360-0C9C-6F9896AE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2" y="2247977"/>
            <a:ext cx="10668000" cy="2276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88BA0B9-32B6-4DF1-9FEE-7D3829C9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337" y="2287454"/>
            <a:ext cx="962025" cy="4419600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ED4B5D1-F64C-AD7E-FDF2-1F778DE5B527}"/>
              </a:ext>
            </a:extLst>
          </p:cNvPr>
          <p:cNvSpPr/>
          <p:nvPr/>
        </p:nvSpPr>
        <p:spPr>
          <a:xfrm>
            <a:off x="11003462" y="4754648"/>
            <a:ext cx="759972" cy="769154"/>
          </a:xfrm>
          <a:prstGeom prst="round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009ADBD-7D39-94AD-8D57-D95DA7B67773}"/>
              </a:ext>
            </a:extLst>
          </p:cNvPr>
          <p:cNvGrpSpPr/>
          <p:nvPr/>
        </p:nvGrpSpPr>
        <p:grpSpPr>
          <a:xfrm>
            <a:off x="7938554" y="4816329"/>
            <a:ext cx="3187080" cy="1145520"/>
            <a:chOff x="5678811" y="3647785"/>
            <a:chExt cx="3187080" cy="1145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CFFED724-C2FA-55E7-7BE9-34A8EEC2F59E}"/>
                    </a:ext>
                  </a:extLst>
                </p14:cNvPr>
                <p14:cNvContentPartPr/>
                <p14:nvPr/>
              </p14:nvContentPartPr>
              <p14:xfrm>
                <a:off x="5678811" y="3931465"/>
                <a:ext cx="3104280" cy="86184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CFFED724-C2FA-55E7-7BE9-34A8EEC2F5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60811" y="3913825"/>
                  <a:ext cx="3139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C7944346-0BB6-4CF3-9A8A-711E13DC6BD5}"/>
                    </a:ext>
                  </a:extLst>
                </p14:cNvPr>
                <p14:cNvContentPartPr/>
                <p14:nvPr/>
              </p14:nvContentPartPr>
              <p14:xfrm>
                <a:off x="7969491" y="3647785"/>
                <a:ext cx="896400" cy="54720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C7944346-0BB6-4CF3-9A8A-711E13DC6B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51491" y="3629785"/>
                  <a:ext cx="932040" cy="58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6008B7E-EC26-3F16-8400-694A55D68CAF}"/>
              </a:ext>
            </a:extLst>
          </p:cNvPr>
          <p:cNvSpPr/>
          <p:nvPr/>
        </p:nvSpPr>
        <p:spPr>
          <a:xfrm>
            <a:off x="6256603" y="2484354"/>
            <a:ext cx="1982622" cy="2040098"/>
          </a:xfrm>
          <a:prstGeom prst="roundRect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FF68C313-997B-4C82-26BB-962636F90C30}"/>
              </a:ext>
            </a:extLst>
          </p:cNvPr>
          <p:cNvSpPr/>
          <p:nvPr/>
        </p:nvSpPr>
        <p:spPr>
          <a:xfrm>
            <a:off x="4253447" y="4816329"/>
            <a:ext cx="3104279" cy="74705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When does the unit start &amp; end in the audio file (in sec.)?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8575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Opening a different transcript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3" y="1690689"/>
            <a:ext cx="5909807" cy="2245207"/>
          </a:xfrm>
        </p:spPr>
        <p:txBody>
          <a:bodyPr>
            <a:normAutofit/>
          </a:bodyPr>
          <a:lstStyle/>
          <a:p>
            <a:r>
              <a:rPr lang="en-US" altLang="zh-TW" dirty="0"/>
              <a:t>Now we’ll try to open another file – use File &gt; Open</a:t>
            </a:r>
          </a:p>
          <a:p>
            <a:endParaRPr lang="en-US" altLang="zh-TW" dirty="0"/>
          </a:p>
          <a:p>
            <a:r>
              <a:rPr lang="en-US" altLang="zh-TW" dirty="0"/>
              <a:t>You should have Santa Barbara Corpus files in a path like (something)\</a:t>
            </a:r>
            <a:r>
              <a:rPr lang="it-IT" altLang="zh-TW" dirty="0"/>
              <a:t>Rezonator\Version 1.1.7\Data\SBCorpus\REZ\</a:t>
            </a:r>
          </a:p>
          <a:p>
            <a:r>
              <a:rPr lang="it-IT" altLang="zh-TW" dirty="0"/>
              <a:t>Open </a:t>
            </a:r>
            <a:r>
              <a:rPr lang="it-IT" altLang="zh-TW" b="1" dirty="0"/>
              <a:t>sbc007.rez</a:t>
            </a:r>
            <a:r>
              <a:rPr lang="it-IT" altLang="zh-TW" dirty="0"/>
              <a:t> </a:t>
            </a:r>
            <a:endParaRPr lang="en-US" altLang="zh-TW" dirty="0"/>
          </a:p>
          <a:p>
            <a:endParaRPr lang="en-US" altLang="zh-TW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DF5754F-3C29-B028-CAF8-B49B99672C8D}"/>
              </a:ext>
            </a:extLst>
          </p:cNvPr>
          <p:cNvGrpSpPr/>
          <p:nvPr/>
        </p:nvGrpSpPr>
        <p:grpSpPr>
          <a:xfrm>
            <a:off x="8274408" y="1615849"/>
            <a:ext cx="2333628" cy="2581275"/>
            <a:chOff x="7525470" y="1868397"/>
            <a:chExt cx="2333628" cy="258127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228E471-24E1-E806-8889-A1EBD0C6A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5473" y="1868397"/>
              <a:ext cx="2333625" cy="2581275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977C4ED-5D49-0277-2E45-971FB553209A}"/>
                </a:ext>
              </a:extLst>
            </p:cNvPr>
            <p:cNvSpPr/>
            <p:nvPr/>
          </p:nvSpPr>
          <p:spPr>
            <a:xfrm>
              <a:off x="7525470" y="2915195"/>
              <a:ext cx="1938699" cy="272143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B15308FB-C766-1A31-96B9-6B2EBCE3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48" y="3429000"/>
            <a:ext cx="4185614" cy="319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2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Note on texts!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4" y="1690689"/>
            <a:ext cx="5974784" cy="2547936"/>
          </a:xfrm>
        </p:spPr>
        <p:txBody>
          <a:bodyPr>
            <a:normAutofit/>
          </a:bodyPr>
          <a:lstStyle/>
          <a:p>
            <a:r>
              <a:rPr lang="en-US" altLang="zh-TW" dirty="0"/>
              <a:t>For the rest of the course, you will work on one text from:</a:t>
            </a:r>
          </a:p>
          <a:p>
            <a:pPr lvl="1"/>
            <a:r>
              <a:rPr lang="en-US" altLang="zh-TW" dirty="0"/>
              <a:t>English (Santa Barbara Corpus of Spoken American English)</a:t>
            </a:r>
          </a:p>
          <a:p>
            <a:pPr lvl="1"/>
            <a:r>
              <a:rPr lang="en-US" altLang="zh-TW" dirty="0"/>
              <a:t>Mandarin (NCCU Taiwan Mandarin Corpus)</a:t>
            </a:r>
          </a:p>
          <a:p>
            <a:pPr lvl="1"/>
            <a:r>
              <a:rPr lang="en-US" altLang="zh-TW" dirty="0"/>
              <a:t>Spanish (</a:t>
            </a:r>
            <a:r>
              <a:rPr lang="en-US" altLang="zh-TW" dirty="0" err="1"/>
              <a:t>CallHome</a:t>
            </a:r>
            <a:r>
              <a:rPr lang="en-US" altLang="zh-TW" dirty="0"/>
              <a:t> corpus)</a:t>
            </a:r>
          </a:p>
          <a:p>
            <a:r>
              <a:rPr lang="en-US" altLang="zh-TW" dirty="0"/>
              <a:t>Please inform me if you would like to work on Mandarin or Spanish.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829EC32-1DE2-AFB1-3ADB-03A58AB7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017" y="2016120"/>
            <a:ext cx="5125912" cy="35024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77C4ED-5D49-0277-2E45-971FB553209A}"/>
              </a:ext>
            </a:extLst>
          </p:cNvPr>
          <p:cNvSpPr/>
          <p:nvPr/>
        </p:nvSpPr>
        <p:spPr>
          <a:xfrm>
            <a:off x="7084612" y="4738977"/>
            <a:ext cx="3244132" cy="30215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01A22BB-395A-0F0F-956C-11EF5AEB9F8A}"/>
              </a:ext>
            </a:extLst>
          </p:cNvPr>
          <p:cNvSpPr txBox="1"/>
          <p:nvPr/>
        </p:nvSpPr>
        <p:spPr>
          <a:xfrm>
            <a:off x="354454" y="4364360"/>
            <a:ext cx="6094674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If you are interested in making more Mandarin or Spanish texts available, please talk to me</a:t>
            </a:r>
          </a:p>
          <a:p>
            <a:pPr lvl="1"/>
            <a:r>
              <a:rPr lang="en-US" altLang="zh-TW" dirty="0"/>
              <a:t>We have a research group working on Mandarin texts in LING 199 (ultimate goal is 49 texts)</a:t>
            </a:r>
          </a:p>
          <a:p>
            <a:pPr lvl="1"/>
            <a:r>
              <a:rPr lang="en-US" altLang="zh-TW" dirty="0"/>
              <a:t>For Spanish, you could do work on a text as one of the extra credit options in this course; if there’s enough interest, we might form an ad hoc group for Spanish as well</a:t>
            </a:r>
          </a:p>
        </p:txBody>
      </p:sp>
    </p:spTree>
    <p:extLst>
      <p:ext uri="{BB962C8B-B14F-4D97-AF65-F5344CB8AC3E}">
        <p14:creationId xmlns:p14="http://schemas.microsoft.com/office/powerpoint/2010/main" val="249230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6AD6D-7FC0-435B-AB5F-98DA2190C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B727F3-FF58-4343-ACEE-2174D5989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390" y="683491"/>
            <a:ext cx="5782804" cy="990314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TW" sz="4400" dirty="0"/>
              <a:t>While we’re waiting …</a:t>
            </a:r>
            <a:endParaRPr lang="zh-TW" altLang="en-US" sz="4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31152-5262-29A6-A73B-0A74A0A9C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4888" y="2192972"/>
            <a:ext cx="8030651" cy="3854210"/>
          </a:xfrm>
        </p:spPr>
        <p:txBody>
          <a:bodyPr anchor="t">
            <a:normAutofit lnSpcReduction="10000"/>
          </a:bodyPr>
          <a:lstStyle/>
          <a:p>
            <a:r>
              <a:rPr lang="en-US" altLang="zh-TW" dirty="0"/>
              <a:t>If you already have </a:t>
            </a:r>
            <a:r>
              <a:rPr lang="en-US" altLang="zh-TW" dirty="0" err="1"/>
              <a:t>Rezonator</a:t>
            </a:r>
            <a:r>
              <a:rPr lang="en-US" altLang="zh-TW" dirty="0"/>
              <a:t>, download these slides and open them in </a:t>
            </a:r>
            <a:r>
              <a:rPr lang="en-US" altLang="zh-TW" b="1" dirty="0"/>
              <a:t>PowerPoint</a:t>
            </a:r>
            <a:r>
              <a:rPr lang="en-US" altLang="zh-TW" dirty="0"/>
              <a:t> (so that you have access to the videos)</a:t>
            </a:r>
          </a:p>
          <a:p>
            <a:r>
              <a:rPr lang="en-US" altLang="zh-TW" dirty="0"/>
              <a:t>If you don’t have it yet, try to install it</a:t>
            </a:r>
          </a:p>
          <a:p>
            <a:r>
              <a:rPr lang="en-US" altLang="zh-TW" dirty="0"/>
              <a:t>During/after this class (you can do it now), send me an email with your:</a:t>
            </a:r>
          </a:p>
          <a:p>
            <a:pPr lvl="1"/>
            <a:r>
              <a:rPr lang="en-US" altLang="zh-TW" sz="2000" dirty="0"/>
              <a:t>Name</a:t>
            </a:r>
          </a:p>
          <a:p>
            <a:pPr lvl="1"/>
            <a:r>
              <a:rPr lang="en-US" altLang="zh-TW" sz="2000" dirty="0"/>
              <a:t>Pronouns (if you’re comfortable sharing)</a:t>
            </a:r>
          </a:p>
          <a:p>
            <a:pPr lvl="1"/>
            <a:r>
              <a:rPr lang="en-US" altLang="zh-TW" sz="2000" dirty="0"/>
              <a:t>Major</a:t>
            </a:r>
          </a:p>
          <a:p>
            <a:pPr lvl="1"/>
            <a:r>
              <a:rPr lang="en-US" altLang="zh-TW" sz="2000" dirty="0"/>
              <a:t>Why are you taking this course?</a:t>
            </a:r>
          </a:p>
          <a:p>
            <a:pPr lvl="1"/>
            <a:r>
              <a:rPr lang="en-US" altLang="zh-TW" sz="2000" dirty="0"/>
              <a:t>Would you like to work with Spanish or Mandarin texts, or work with a particular person in your section? (Feel free to email me this later if you decide later)</a:t>
            </a:r>
          </a:p>
          <a:p>
            <a:pPr lvl="1"/>
            <a:r>
              <a:rPr lang="en-US" altLang="zh-TW" sz="2000" b="1" dirty="0"/>
              <a:t>The codeword on the board</a:t>
            </a: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4DB68B21-F855-4148-AD7C-795E902A7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8FE8A9D-61A5-4729-A73B-267B9BE58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E3399E0-5F4E-4D62-8091-A0AA8DAA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781BEF-3C20-4A56-889B-BB417F6A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8F0DD55-BEC3-46E7-84ED-00CB94AC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FEF100-17D7-4C78-A7C3-B6C8B72E8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294263B-2870-4828-96FD-00C2A3628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A94EBD-B5CB-4D31-A42E-E68B0D25B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Oval 2">
            <a:extLst>
              <a:ext uri="{FF2B5EF4-FFF2-40B4-BE49-F238E27FC236}">
                <a16:creationId xmlns:a16="http://schemas.microsoft.com/office/drawing/2014/main" id="{5F7F20D7-57B2-4CF8-AF7D-90D6A5E1F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05AC83E9-3498-4F8F-84F8-2E22FE72E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25" name="Oval 1">
            <a:extLst>
              <a:ext uri="{FF2B5EF4-FFF2-40B4-BE49-F238E27FC236}">
                <a16:creationId xmlns:a16="http://schemas.microsoft.com/office/drawing/2014/main" id="{6832CB48-19E2-438E-B5D1-126B6228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48560FE-8DD7-4FBB-A597-9902F385A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9" name="Oval 3">
            <a:extLst>
              <a:ext uri="{FF2B5EF4-FFF2-40B4-BE49-F238E27FC236}">
                <a16:creationId xmlns:a16="http://schemas.microsoft.com/office/drawing/2014/main" id="{F4B85B88-409F-4670-A4FF-5C58623B7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6265FF8-949A-452A-882B-BDD332090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33" name="Oval 4">
            <a:extLst>
              <a:ext uri="{FF2B5EF4-FFF2-40B4-BE49-F238E27FC236}">
                <a16:creationId xmlns:a16="http://schemas.microsoft.com/office/drawing/2014/main" id="{52B7F1A1-8894-44DC-8FCC-6CE9F127A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2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6FEF5495-925E-4DBE-A677-EF910F826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1935" t="10861" r="33955" b="27347"/>
          <a:stretch/>
        </p:blipFill>
        <p:spPr>
          <a:xfrm>
            <a:off x="9972468" y="4341999"/>
            <a:ext cx="2239201" cy="25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90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Stacks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3" y="1690689"/>
            <a:ext cx="9612656" cy="3996007"/>
          </a:xfrm>
        </p:spPr>
        <p:txBody>
          <a:bodyPr>
            <a:normAutofit/>
          </a:bodyPr>
          <a:lstStyle/>
          <a:p>
            <a:r>
              <a:rPr lang="en-US" altLang="zh-TW" sz="2300" dirty="0"/>
              <a:t>Now let’s try out a new feature: </a:t>
            </a:r>
            <a:r>
              <a:rPr lang="en-US" altLang="zh-TW" sz="2300" b="1" dirty="0"/>
              <a:t>Stacks</a:t>
            </a:r>
          </a:p>
          <a:p>
            <a:r>
              <a:rPr lang="en-US" altLang="zh-TW" sz="2300" dirty="0"/>
              <a:t>Stacks are one of the structures you </a:t>
            </a:r>
            <a:r>
              <a:rPr lang="en-US" altLang="zh-TW" sz="2300" b="1" dirty="0"/>
              <a:t>create</a:t>
            </a:r>
            <a:r>
              <a:rPr lang="en-US" altLang="zh-TW" sz="2300" dirty="0"/>
              <a:t> in </a:t>
            </a:r>
            <a:r>
              <a:rPr lang="en-US" altLang="zh-TW" sz="2300" dirty="0" err="1"/>
              <a:t>Rezonator</a:t>
            </a:r>
            <a:endParaRPr lang="en-US" altLang="zh-TW" sz="2300" dirty="0"/>
          </a:p>
          <a:p>
            <a:r>
              <a:rPr lang="en-US" altLang="zh-TW" sz="2300" dirty="0"/>
              <a:t>A stack is basically a group of units (lines)</a:t>
            </a:r>
          </a:p>
          <a:p>
            <a:r>
              <a:rPr lang="en-US" altLang="zh-TW" sz="2300" dirty="0"/>
              <a:t>Units in the same stack are shaded with the same </a:t>
            </a:r>
            <a:r>
              <a:rPr lang="en-US" altLang="zh-TW" sz="2300" dirty="0" err="1"/>
              <a:t>colour</a:t>
            </a:r>
            <a:r>
              <a:rPr lang="en-US" altLang="zh-TW" sz="2300" dirty="0"/>
              <a:t> (e.g. green)</a:t>
            </a:r>
          </a:p>
          <a:p>
            <a:endParaRPr lang="en-US" altLang="zh-TW" sz="23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B320F6-615C-512D-A5A1-27F95E0E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63" y="3688692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9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Quick stacks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3" y="1690689"/>
            <a:ext cx="5276326" cy="4538661"/>
          </a:xfrm>
        </p:spPr>
        <p:txBody>
          <a:bodyPr>
            <a:normAutofit fontScale="92500"/>
          </a:bodyPr>
          <a:lstStyle/>
          <a:p>
            <a:r>
              <a:rPr lang="en-US" altLang="zh-TW" sz="2800" dirty="0"/>
              <a:t>There are multiple ways to create stacks</a:t>
            </a:r>
          </a:p>
          <a:p>
            <a:r>
              <a:rPr lang="en-US" altLang="zh-TW" sz="2800" dirty="0"/>
              <a:t>In this class, we will use the easiest way (drag-and-drop)</a:t>
            </a:r>
          </a:p>
          <a:p>
            <a:r>
              <a:rPr lang="en-US" altLang="zh-TW" sz="2800" dirty="0"/>
              <a:t>Click on the first unit, then drag to the last unit of the intended stack</a:t>
            </a:r>
          </a:p>
          <a:p>
            <a:endParaRPr lang="en-US" altLang="zh-TW" sz="2800" dirty="0"/>
          </a:p>
          <a:p>
            <a:r>
              <a:rPr lang="en-US" altLang="zh-TW" sz="2800" dirty="0"/>
              <a:t>To make a second stack, exit the current one with your Esc key, or click on a white area of the screen</a:t>
            </a:r>
          </a:p>
        </p:txBody>
      </p:sp>
      <p:pic>
        <p:nvPicPr>
          <p:cNvPr id="3" name="Rezonator 1.1.7 - sbc007.rez_ 2023-01-11 00-49-36">
            <a:hlinkClick r:id="" action="ppaction://media"/>
            <a:extLst>
              <a:ext uri="{FF2B5EF4-FFF2-40B4-BE49-F238E27FC236}">
                <a16:creationId xmlns:a16="http://schemas.microsoft.com/office/drawing/2014/main" id="{18A2DD5F-8920-6DD5-4469-5683D475E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6453" r="41919"/>
          <a:stretch/>
        </p:blipFill>
        <p:spPr>
          <a:xfrm>
            <a:off x="7604975" y="1906407"/>
            <a:ext cx="4378899" cy="35645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74446C6D-47B5-2E6D-6D16-24E263DF68AB}"/>
                  </a:ext>
                </a:extLst>
              </p14:cNvPr>
              <p14:cNvContentPartPr/>
              <p14:nvPr/>
            </p14:nvContentPartPr>
            <p14:xfrm>
              <a:off x="7183184" y="923367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74446C6D-47B5-2E6D-6D16-24E263DF68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184" y="91472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01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18027D-6A8E-78F4-7F26-B77E753A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Turns again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A127E5-4663-F094-F34E-E6393E220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3200" dirty="0"/>
              <a:t>We will keep revising the concepts of turns this quarter</a:t>
            </a:r>
          </a:p>
          <a:p>
            <a:r>
              <a:rPr lang="en-US" altLang="zh-HK" sz="3200" dirty="0"/>
              <a:t>For now, a ‘turn’ is a segment of speech where one person is the one speaking, and other people are listening</a:t>
            </a:r>
          </a:p>
          <a:p>
            <a:r>
              <a:rPr lang="en-US" altLang="zh-HK" sz="3200" b="1" dirty="0"/>
              <a:t>Backchannels</a:t>
            </a:r>
            <a:r>
              <a:rPr lang="en-US" altLang="zh-HK" sz="3200" dirty="0"/>
              <a:t> (e.g. yeah, right, </a:t>
            </a:r>
            <a:r>
              <a:rPr lang="en-US" altLang="zh-HK" sz="3200" dirty="0" err="1"/>
              <a:t>mhm</a:t>
            </a:r>
            <a:r>
              <a:rPr lang="en-US" altLang="zh-HK" sz="3200" dirty="0"/>
              <a:t>) are used to express comprehension and alignment with the speaker without taking the speaker role from them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99769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turn stacker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2" y="1690689"/>
            <a:ext cx="8999913" cy="1495571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Click Tools &gt; Stacker &gt; From participant labels, and type Turn</a:t>
            </a:r>
          </a:p>
        </p:txBody>
      </p:sp>
      <p:pic>
        <p:nvPicPr>
          <p:cNvPr id="3" name="Rezonator 1.1.7 - week2.rez 2023-04-03 22-23-13">
            <a:hlinkClick r:id="" action="ppaction://media"/>
            <a:extLst>
              <a:ext uri="{FF2B5EF4-FFF2-40B4-BE49-F238E27FC236}">
                <a16:creationId xmlns:a16="http://schemas.microsoft.com/office/drawing/2014/main" id="{8F8A2019-CB86-3527-47EE-A45F7B795E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0484" y="2394945"/>
            <a:ext cx="7649467" cy="409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5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Merging turns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3" y="1690689"/>
            <a:ext cx="3429626" cy="425804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Click on the ‘swallowing’ turn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b="1" dirty="0"/>
              <a:t>Hold the CTRL button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Click on the ‘swallowed’ turn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Press OK</a:t>
            </a:r>
          </a:p>
        </p:txBody>
      </p:sp>
      <p:pic>
        <p:nvPicPr>
          <p:cNvPr id="4" name="Rezonator 1.1.7 - week2.rez_ 2023-04-03 22-28-30">
            <a:hlinkClick r:id="" action="ppaction://media"/>
            <a:extLst>
              <a:ext uri="{FF2B5EF4-FFF2-40B4-BE49-F238E27FC236}">
                <a16:creationId xmlns:a16="http://schemas.microsoft.com/office/drawing/2014/main" id="{C16E0088-12C4-287E-3569-8D206F515E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8312" y="1788975"/>
            <a:ext cx="6837109" cy="36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1D7050A3-B1DE-4865-BAE7-B35015408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0401EF1-C054-4118-87E7-1621168AD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1122363"/>
            <a:ext cx="50474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dirty="0"/>
              <a:t>Your turn!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602037"/>
            <a:ext cx="5047488" cy="23875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sz="2800" dirty="0"/>
              <a:t>Try to turn the stacks into more meaningful turns in ~100 lines of </a:t>
            </a:r>
            <a:r>
              <a:rPr lang="en-US" altLang="zh-TW" sz="2800" dirty="0" err="1"/>
              <a:t>Rezonator</a:t>
            </a:r>
            <a:endParaRPr lang="en-US" altLang="zh-TW" sz="2800" dirty="0"/>
          </a:p>
          <a:p>
            <a:r>
              <a:rPr lang="en-US" altLang="zh-TW" sz="2800" dirty="0"/>
              <a:t>In what situations do you need to merge turns?</a:t>
            </a:r>
          </a:p>
        </p:txBody>
      </p:sp>
      <p:grpSp>
        <p:nvGrpSpPr>
          <p:cNvPr id="113" name="decorative circles">
            <a:extLst>
              <a:ext uri="{FF2B5EF4-FFF2-40B4-BE49-F238E27FC236}">
                <a16:creationId xmlns:a16="http://schemas.microsoft.com/office/drawing/2014/main" id="{499E7689-E646-4066-9AD0-62F46B462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AFEBC98-1CAB-474C-8458-BEB70D8F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C1741FF-E9EA-44E7-90AD-0009B23D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41A188E-5A43-4269-BD7A-89A6C8F39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D6BB9FB-66A8-4DC7-BE6D-04F08DFF1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9D76882-E899-4E4C-8818-FDEA473A7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4" name="Picture 6" descr="Piles of paperwork">
            <a:extLst>
              <a:ext uri="{FF2B5EF4-FFF2-40B4-BE49-F238E27FC236}">
                <a16:creationId xmlns:a16="http://schemas.microsoft.com/office/drawing/2014/main" id="{C9BD70DA-5007-BDEB-FF00-9AA503518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7" r="9880" b="-1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4507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note on stacks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2" y="1690689"/>
            <a:ext cx="8999913" cy="2900361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If you’re using </a:t>
            </a:r>
            <a:r>
              <a:rPr lang="en-US" altLang="zh-TW" sz="2800" dirty="0" err="1"/>
              <a:t>Rezonator</a:t>
            </a:r>
            <a:r>
              <a:rPr lang="en-US" altLang="zh-TW" sz="2800" dirty="0"/>
              <a:t> &lt;1.2.0 (this includes Steam users), you can only have one set of stacks at a time</a:t>
            </a:r>
          </a:p>
          <a:p>
            <a:r>
              <a:rPr lang="en-US" altLang="zh-TW" sz="2800" dirty="0"/>
              <a:t>So if you want to have multiple kinds of stacks (e.g. one for turns and one for questions vs answers), you should keep multiple versions of the same </a:t>
            </a:r>
            <a:r>
              <a:rPr lang="en-US" altLang="zh-TW" sz="2800" dirty="0" err="1"/>
              <a:t>ile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61245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6" descr="Stack of files">
            <a:extLst>
              <a:ext uri="{FF2B5EF4-FFF2-40B4-BE49-F238E27FC236}">
                <a16:creationId xmlns:a16="http://schemas.microsoft.com/office/drawing/2014/main" id="{F7509623-22C6-A59B-C80C-E200572F1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10" r="-1" b="-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65846"/>
            <a:ext cx="4887458" cy="3610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>
                <a:solidFill>
                  <a:srgbClr val="FFFFFF"/>
                </a:solidFill>
              </a:rPr>
              <a:t>Save before you leave!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4456143"/>
            <a:ext cx="4887458" cy="13274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200">
                <a:solidFill>
                  <a:srgbClr val="FFFFFF"/>
                </a:solidFill>
              </a:rPr>
              <a:t>Save the file with Ctrl + S or File &gt; Save!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CA5498-D019-48A6-B194-72CE1ABB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64840" y="236341"/>
            <a:ext cx="2727160" cy="6621659"/>
            <a:chOff x="9464840" y="236341"/>
            <a:chExt cx="2727160" cy="6621659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80BC69F-2340-4181-ADB9-8B7434E96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64840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68D1539-E8D8-4BDB-9061-190D14341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8803" y="1206077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90FDF91-C6ED-4CDD-9F62-ABFA2C8E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38B5A1D-024A-4BFB-A608-C68DA71B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509" y="516637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8C5DD2-94C4-4737-B4BC-7A35DAB85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804505C-24F5-486F-8661-8249FBD4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2793" y="5536248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77CC497-AB04-4BBC-A3CB-6EFF95AF0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3540" y="616915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D149070-8E66-48F1-948D-17A50C52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702762" y="6299355"/>
              <a:ext cx="489238" cy="55864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FD023A76-90E4-B474-FB39-20DBDC269BA9}"/>
                  </a:ext>
                </a:extLst>
              </p14:cNvPr>
              <p14:cNvContentPartPr/>
              <p14:nvPr/>
            </p14:nvContentPartPr>
            <p14:xfrm>
              <a:off x="4873424" y="5872647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FD023A76-90E4-B474-FB39-20DBDC269B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424" y="586400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32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Who am I?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31152-5262-29A6-A73B-0A74A0A9C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4"/>
            <a:ext cx="10791908" cy="3594787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I’m your TA this quarter</a:t>
            </a:r>
          </a:p>
          <a:p>
            <a:r>
              <a:rPr lang="en-US" altLang="zh-TW" dirty="0"/>
              <a:t>Ryan Ka Yau Lai </a:t>
            </a:r>
            <a:r>
              <a:rPr lang="zh-TW" altLang="en-US" dirty="0"/>
              <a:t>黎嘉</a:t>
            </a:r>
            <a:r>
              <a:rPr lang="ja-JP" altLang="en-US" dirty="0"/>
              <a:t>祐 </a:t>
            </a:r>
            <a:r>
              <a:rPr lang="en-US" altLang="ja-JP" dirty="0"/>
              <a:t>[</a:t>
            </a:r>
            <a:r>
              <a:rPr lang="en-US" altLang="ja-JP" dirty="0" err="1"/>
              <a:t>lɐɪ</a:t>
            </a:r>
            <a:r>
              <a:rPr lang="en-US" altLang="ja-JP" dirty="0"/>
              <a:t>˨˩ </a:t>
            </a:r>
            <a:r>
              <a:rPr lang="en-US" altLang="ja-JP" dirty="0" err="1"/>
              <a:t>kɑ</a:t>
            </a:r>
            <a:r>
              <a:rPr lang="en-US" altLang="ja-JP" dirty="0"/>
              <a:t>˥ </a:t>
            </a:r>
            <a:r>
              <a:rPr lang="en-US" altLang="ja-JP" dirty="0" err="1"/>
              <a:t>jɐʊ</a:t>
            </a:r>
            <a:r>
              <a:rPr lang="en-US" altLang="ja-JP" dirty="0"/>
              <a:t>˨]</a:t>
            </a:r>
            <a:endParaRPr lang="en-US" altLang="zh-TW" dirty="0"/>
          </a:p>
          <a:p>
            <a:r>
              <a:rPr lang="en-US" altLang="zh-TW" dirty="0"/>
              <a:t>4</a:t>
            </a:r>
            <a:r>
              <a:rPr lang="en-US" altLang="zh-TW" baseline="30000" dirty="0"/>
              <a:t>th</a:t>
            </a:r>
            <a:r>
              <a:rPr lang="en-US" altLang="zh-TW" dirty="0"/>
              <a:t> year PhD student in linguistics at UCSB</a:t>
            </a:r>
          </a:p>
          <a:p>
            <a:r>
              <a:rPr lang="en-US" altLang="zh-TW" dirty="0"/>
              <a:t>Work on corpus-based discourse &amp; grammar studies</a:t>
            </a:r>
          </a:p>
          <a:p>
            <a:pPr lvl="1"/>
            <a:r>
              <a:rPr lang="en-US" altLang="zh-TW" dirty="0"/>
              <a:t>Especially issues related to </a:t>
            </a:r>
            <a:r>
              <a:rPr lang="en-US" altLang="zh-TW" b="1" dirty="0"/>
              <a:t>reference</a:t>
            </a:r>
            <a:r>
              <a:rPr lang="en-US" altLang="zh-TW" dirty="0"/>
              <a:t> </a:t>
            </a:r>
          </a:p>
          <a:p>
            <a:pPr lvl="1"/>
            <a:r>
              <a:rPr lang="en-US" altLang="zh-TW" dirty="0"/>
              <a:t>Including with attention to social interaction (focus of this course)</a:t>
            </a:r>
          </a:p>
          <a:p>
            <a:r>
              <a:rPr lang="en-US" altLang="zh-TW" dirty="0"/>
              <a:t>Created and maintain a package for working with </a:t>
            </a:r>
            <a:r>
              <a:rPr lang="en-US" altLang="zh-TW" dirty="0" err="1"/>
              <a:t>Rezonator</a:t>
            </a:r>
            <a:r>
              <a:rPr lang="en-US" altLang="zh-TW" dirty="0"/>
              <a:t> data in </a:t>
            </a:r>
            <a:r>
              <a:rPr lang="en-US" altLang="zh-TW" b="1" dirty="0"/>
              <a:t>R</a:t>
            </a:r>
          </a:p>
          <a:p>
            <a:r>
              <a:rPr lang="en-US" altLang="zh-TW" dirty="0"/>
              <a:t>Languages I work with: Classical &amp; Central Tibetan; Old &amp; Middle Chinese + modern Cantonese &amp; Mandarin; English; Japanese; </a:t>
            </a:r>
            <a:r>
              <a:rPr lang="en-US" altLang="zh-TW" dirty="0" err="1"/>
              <a:t>P’urhépecha</a:t>
            </a:r>
            <a:r>
              <a:rPr lang="en-US" altLang="zh-TW" dirty="0"/>
              <a:t> (Indigenous language of Michoacán, Mexico)</a:t>
            </a:r>
          </a:p>
          <a:p>
            <a:r>
              <a:rPr lang="en-US" altLang="zh-TW" dirty="0"/>
              <a:t>Office hours: 10-12 on Wednesdays, </a:t>
            </a:r>
            <a:r>
              <a:rPr lang="en-US" altLang="zh-TW" b="1" dirty="0"/>
              <a:t>SH 5431 G</a:t>
            </a:r>
          </a:p>
        </p:txBody>
      </p:sp>
    </p:spTree>
    <p:extLst>
      <p:ext uri="{BB962C8B-B14F-4D97-AF65-F5344CB8AC3E}">
        <p14:creationId xmlns:p14="http://schemas.microsoft.com/office/powerpoint/2010/main" val="228082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7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69" name="Oval 33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35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37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39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606" y="1122363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/>
              <a:t>I’d like to get to know you too!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131152-5262-29A6-A73B-0A74A0A9C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2606" y="3602038"/>
            <a:ext cx="7063739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altLang="zh-TW" sz="2400" dirty="0"/>
              <a:t>Tell us all a boring fact about yourself (no need to think too hard)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1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5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1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2354221"/>
          </a:xfrm>
        </p:spPr>
        <p:txBody>
          <a:bodyPr>
            <a:normAutofit/>
          </a:bodyPr>
          <a:lstStyle/>
          <a:p>
            <a:r>
              <a:rPr lang="en-US" altLang="zh-TW" dirty="0"/>
              <a:t>Some things about this class &amp; how I will teach 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54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1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33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en-US" altLang="zh-TW" sz="4400"/>
              <a:t>What does Rezonator do?</a:t>
            </a:r>
            <a:endParaRPr lang="zh-TW" altLang="en-US" sz="4400"/>
          </a:p>
        </p:txBody>
      </p:sp>
      <p:grpSp>
        <p:nvGrpSpPr>
          <p:cNvPr id="48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49" name="Oval 36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37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38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39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40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41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42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43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57" name="內容版面配置區 4">
            <a:extLst>
              <a:ext uri="{FF2B5EF4-FFF2-40B4-BE49-F238E27FC236}">
                <a16:creationId xmlns:a16="http://schemas.microsoft.com/office/drawing/2014/main" id="{CDECFD0F-6D4A-ED76-2847-659D9B60AE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764581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E807BA9-02FA-1E08-A3EB-A413BCBDC3DA}"/>
              </a:ext>
            </a:extLst>
          </p:cNvPr>
          <p:cNvSpPr txBox="1"/>
          <p:nvPr/>
        </p:nvSpPr>
        <p:spPr>
          <a:xfrm>
            <a:off x="751210" y="5373296"/>
            <a:ext cx="4118775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We will learn most of these things soon:</a:t>
            </a:r>
          </a:p>
          <a:p>
            <a:r>
              <a:rPr lang="zh-TW" altLang="en-US" dirty="0"/>
              <a:t>https://rezonator.com/features/</a:t>
            </a:r>
          </a:p>
        </p:txBody>
      </p:sp>
    </p:spTree>
    <p:extLst>
      <p:ext uri="{BB962C8B-B14F-4D97-AF65-F5344CB8AC3E}">
        <p14:creationId xmlns:p14="http://schemas.microsoft.com/office/powerpoint/2010/main" val="163480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Installing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3" y="1690688"/>
            <a:ext cx="5456583" cy="4959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https://rezonator.com/download/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B63230A-00FB-707C-FE00-332A535D3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562" y="2249914"/>
            <a:ext cx="6241313" cy="28099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007820C-6060-5DB3-4A61-D6892E26B98E}"/>
              </a:ext>
            </a:extLst>
          </p:cNvPr>
          <p:cNvSpPr/>
          <p:nvPr/>
        </p:nvSpPr>
        <p:spPr>
          <a:xfrm>
            <a:off x="2747964" y="2888351"/>
            <a:ext cx="3013206" cy="1998360"/>
          </a:xfrm>
          <a:prstGeom prst="rect">
            <a:avLst/>
          </a:prstGeom>
          <a:noFill/>
          <a:ln w="762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36D125D-A08C-463D-A451-6CC7FE4513BA}"/>
              </a:ext>
            </a:extLst>
          </p:cNvPr>
          <p:cNvSpPr txBox="1"/>
          <p:nvPr/>
        </p:nvSpPr>
        <p:spPr>
          <a:xfrm>
            <a:off x="1353710" y="5786764"/>
            <a:ext cx="60946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Unzip the file and run </a:t>
            </a:r>
            <a:r>
              <a:rPr lang="zh-TW" altLang="en-US" dirty="0"/>
              <a:t>Rezonator.exe</a:t>
            </a:r>
            <a:endParaRPr lang="en-US" altLang="zh-TW" dirty="0"/>
          </a:p>
          <a:p>
            <a:r>
              <a:rPr lang="en-US" altLang="zh-TW" dirty="0"/>
              <a:t>Video guide (especially for Mac users facing issues): </a:t>
            </a:r>
            <a:r>
              <a:rPr lang="en-US" altLang="zh-TW" dirty="0">
                <a:hlinkClick r:id="rId4"/>
              </a:rPr>
              <a:t>https://rezonator.com/guide/</a:t>
            </a:r>
            <a:r>
              <a:rPr lang="en-US" altLang="zh-TW" dirty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26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Opening </a:t>
            </a:r>
            <a:r>
              <a:rPr lang="en-US" altLang="zh-TW" dirty="0" err="1"/>
              <a:t>Rezonator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4" y="1690689"/>
            <a:ext cx="3993542" cy="3262974"/>
          </a:xfrm>
        </p:spPr>
        <p:txBody>
          <a:bodyPr>
            <a:normAutofit/>
          </a:bodyPr>
          <a:lstStyle/>
          <a:p>
            <a:r>
              <a:rPr lang="en-US" altLang="zh-TW" dirty="0"/>
              <a:t>The start screen should look like this (may be in your system’s language)</a:t>
            </a:r>
          </a:p>
          <a:p>
            <a:r>
              <a:rPr lang="en-US" altLang="zh-TW" dirty="0"/>
              <a:t>You can change the language on top right</a:t>
            </a:r>
          </a:p>
          <a:p>
            <a:r>
              <a:rPr lang="en-US" altLang="zh-TW" dirty="0"/>
              <a:t>Note: If you want my help in class, please change the language to one I can understand (English, Chinese, Japanese or Spanish)</a:t>
            </a:r>
          </a:p>
          <a:p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829EC32-1DE2-AFB1-3ADB-03A58AB7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017" y="2016120"/>
            <a:ext cx="5125912" cy="35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9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EEC6B1-4058-0701-6B2F-5141DF27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Opening a transcript – quick access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BAF06F2B-0714-ADCA-2A5D-262F2BEE4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634" y="1690689"/>
            <a:ext cx="5289604" cy="2245207"/>
          </a:xfrm>
        </p:spPr>
        <p:txBody>
          <a:bodyPr>
            <a:normAutofit/>
          </a:bodyPr>
          <a:lstStyle/>
          <a:p>
            <a:r>
              <a:rPr lang="en-US" altLang="zh-TW" dirty="0"/>
              <a:t>Try to open the second file in ‘Quick access’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7829EC32-1DE2-AFB1-3ADB-03A58AB7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08" y="2390588"/>
            <a:ext cx="5125912" cy="35024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77C4ED-5D49-0277-2E45-971FB553209A}"/>
              </a:ext>
            </a:extLst>
          </p:cNvPr>
          <p:cNvSpPr/>
          <p:nvPr/>
        </p:nvSpPr>
        <p:spPr>
          <a:xfrm>
            <a:off x="2808323" y="5123766"/>
            <a:ext cx="3244132" cy="302150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6285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RightStep">
      <a:dk1>
        <a:srgbClr val="000000"/>
      </a:dk1>
      <a:lt1>
        <a:srgbClr val="FFFFFF"/>
      </a:lt1>
      <a:dk2>
        <a:srgbClr val="301D1B"/>
      </a:dk2>
      <a:lt2>
        <a:srgbClr val="F3F1F0"/>
      </a:lt2>
      <a:accent1>
        <a:srgbClr val="23B0C5"/>
      </a:accent1>
      <a:accent2>
        <a:srgbClr val="176DD5"/>
      </a:accent2>
      <a:accent3>
        <a:srgbClr val="2D34E7"/>
      </a:accent3>
      <a:accent4>
        <a:srgbClr val="5F17D5"/>
      </a:accent4>
      <a:accent5>
        <a:srgbClr val="C029E7"/>
      </a:accent5>
      <a:accent6>
        <a:srgbClr val="D517AC"/>
      </a:accent6>
      <a:hlink>
        <a:srgbClr val="BF503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1276</Words>
  <Application>Microsoft Office PowerPoint</Application>
  <PresentationFormat>寬螢幕</PresentationFormat>
  <Paragraphs>132</Paragraphs>
  <Slides>27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2" baseType="lpstr">
      <vt:lpstr>AvenirNext LT Pro Medium</vt:lpstr>
      <vt:lpstr>Arial</vt:lpstr>
      <vt:lpstr>Calibri</vt:lpstr>
      <vt:lpstr>Gill Sans Nova</vt:lpstr>
      <vt:lpstr>ConfettiVTI</vt:lpstr>
      <vt:lpstr>LING 170: Introduction to conversation analysis in Rezonator</vt:lpstr>
      <vt:lpstr>While we’re waiting …</vt:lpstr>
      <vt:lpstr>Who am I?</vt:lpstr>
      <vt:lpstr>I’d like to get to know you too!</vt:lpstr>
      <vt:lpstr>Some things about this class &amp; how I will teach …</vt:lpstr>
      <vt:lpstr>What does Rezonator do?</vt:lpstr>
      <vt:lpstr>Installing Rezonator</vt:lpstr>
      <vt:lpstr>Opening Rezonator</vt:lpstr>
      <vt:lpstr>Opening a transcript – quick access</vt:lpstr>
      <vt:lpstr>Downloading media files</vt:lpstr>
      <vt:lpstr>Units</vt:lpstr>
      <vt:lpstr>Tokens</vt:lpstr>
      <vt:lpstr>Navigation window</vt:lpstr>
      <vt:lpstr>Text vs. Transcript</vt:lpstr>
      <vt:lpstr>Text vs. Transcript</vt:lpstr>
      <vt:lpstr>One-to-many vs. one-to-one</vt:lpstr>
      <vt:lpstr>Using one-to-one view to see Unit properties</vt:lpstr>
      <vt:lpstr>Opening a different transcript</vt:lpstr>
      <vt:lpstr>Note on texts!</vt:lpstr>
      <vt:lpstr>Stacks</vt:lpstr>
      <vt:lpstr>Quick stacks</vt:lpstr>
      <vt:lpstr>Turns again …</vt:lpstr>
      <vt:lpstr>The turn stacker</vt:lpstr>
      <vt:lpstr>Merging turns</vt:lpstr>
      <vt:lpstr>Your turn!</vt:lpstr>
      <vt:lpstr>A note on stacks</vt:lpstr>
      <vt:lpstr>Save before you leave!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discourse analysis in Rezonator</dc:title>
  <dc:creator>Ryan Lai</dc:creator>
  <cp:lastModifiedBy>Ryan Lai</cp:lastModifiedBy>
  <cp:revision>14</cp:revision>
  <dcterms:created xsi:type="dcterms:W3CDTF">2023-01-10T09:04:19Z</dcterms:created>
  <dcterms:modified xsi:type="dcterms:W3CDTF">2023-04-04T05:36:28Z</dcterms:modified>
</cp:coreProperties>
</file>